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9.xml" ContentType="application/vnd.openxmlformats-officedocument.presentationml.notesSlide+xml"/>
  <Override PartName="/ppt/charts/chart9.xml" ContentType="application/vnd.openxmlformats-officedocument.drawingml.chart+xml"/>
  <Override PartName="/ppt/theme/themeOverride6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370" r:id="rId3"/>
    <p:sldId id="371" r:id="rId4"/>
    <p:sldId id="468" r:id="rId5"/>
    <p:sldId id="469" r:id="rId6"/>
    <p:sldId id="470" r:id="rId7"/>
    <p:sldId id="471" r:id="rId8"/>
    <p:sldId id="472" r:id="rId9"/>
    <p:sldId id="473" r:id="rId10"/>
    <p:sldId id="489" r:id="rId11"/>
    <p:sldId id="474" r:id="rId12"/>
    <p:sldId id="475" r:id="rId13"/>
    <p:sldId id="476" r:id="rId14"/>
    <p:sldId id="477" r:id="rId15"/>
    <p:sldId id="478" r:id="rId16"/>
    <p:sldId id="479" r:id="rId17"/>
    <p:sldId id="487" r:id="rId18"/>
    <p:sldId id="488" r:id="rId19"/>
    <p:sldId id="481" r:id="rId20"/>
    <p:sldId id="483" r:id="rId21"/>
    <p:sldId id="384" r:id="rId22"/>
    <p:sldId id="373" r:id="rId23"/>
    <p:sldId id="389" r:id="rId24"/>
    <p:sldId id="390" r:id="rId25"/>
    <p:sldId id="391" r:id="rId26"/>
    <p:sldId id="428" r:id="rId27"/>
    <p:sldId id="392" r:id="rId28"/>
    <p:sldId id="393" r:id="rId29"/>
    <p:sldId id="467" r:id="rId30"/>
    <p:sldId id="419" r:id="rId31"/>
    <p:sldId id="448" r:id="rId32"/>
    <p:sldId id="466" r:id="rId33"/>
    <p:sldId id="452" r:id="rId34"/>
    <p:sldId id="453" r:id="rId35"/>
    <p:sldId id="485" r:id="rId36"/>
    <p:sldId id="486" r:id="rId37"/>
    <p:sldId id="454" r:id="rId38"/>
    <p:sldId id="296" r:id="rId39"/>
    <p:sldId id="298" r:id="rId40"/>
    <p:sldId id="434" r:id="rId41"/>
  </p:sldIdLst>
  <p:sldSz cx="9144000" cy="6858000" type="screen4x3"/>
  <p:notesSz cx="6881813" cy="92964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uricio Lopez Calderon" initials="MLC" lastIdx="1" clrIdx="0"/>
  <p:cmAuthor id="1" name="Luisa Riveros" initials="LR" lastIdx="8" clrIdx="1"/>
  <p:cmAuthor id="2" name="LUISA" initials="L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CC00"/>
    <a:srgbClr val="33CC33"/>
    <a:srgbClr val="990000"/>
    <a:srgbClr val="CCCC00"/>
    <a:srgbClr val="336600"/>
    <a:srgbClr val="FFFF00"/>
    <a:srgbClr val="6666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63" autoAdjust="0"/>
    <p:restoredTop sz="93133" autoAdjust="0"/>
  </p:normalViewPr>
  <p:slideViewPr>
    <p:cSldViewPr>
      <p:cViewPr varScale="1">
        <p:scale>
          <a:sx n="82" d="100"/>
          <a:sy n="82" d="100"/>
        </p:scale>
        <p:origin x="-163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varo.reyes\Desktop\Gr&#225;ficos%20TICS%20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amsung\Documents\Dropbox\Documenti\Proyectos\Matriz%20Insumo%20Producto%20PL\Simulaci&#243;n\MODELO%20MACRO%20V5%20Escenario%20Base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amsung\Documents\Dropbox\Documenti\Proyectos\Matriz%20Insumo%20Producto%20PL\Simulaci&#243;n\MODELO%20MACRO%20V5%20Escenario%20Base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G:\Plan%20Vive%20Digital\JULIO14DE2014\Efectos%20t%20e%20ingresos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G:\Plan%20Vive%20Digital\JULIO14DE2014\Efectos%20t%20e%20ingresos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lan%20Vive%20Digital\JULIO14DE2014\Efectos%20t%20e%20ingreso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Plan%20Vive%20Digital\JULIO14DE2014\Efectos%20t%20e%20ingresos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Eco%20Luisa\Proyectos\Vigentes\Plan%20Vive%20Digital\Trabajo%20de%20campo\An&#225;lisis%20cuantitativo\Mipymes%2003ABR2014.xls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EEECE1">
                <a:lumMod val="50000"/>
              </a:srgb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990000"/>
              </a:solidFill>
            </c:spPr>
          </c:dPt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3600" b="0" dirty="0" smtClean="0">
                        <a:solidFill>
                          <a:srgbClr val="990000"/>
                        </a:solidFill>
                        <a:latin typeface="Impact" pitchFamily="34" charset="0"/>
                      </a:rPr>
                      <a:t>1</a:t>
                    </a:r>
                    <a:r>
                      <a:rPr lang="en-US" sz="3600" b="0" dirty="0" smtClean="0">
                        <a:latin typeface="Impact" pitchFamily="34" charset="0"/>
                      </a:rPr>
                      <a:t>.63</a:t>
                    </a:r>
                    <a:endParaRPr lang="en-US" sz="1400" b="0" dirty="0">
                      <a:latin typeface="Impact" pitchFamily="34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>
                    <a:solidFill>
                      <a:srgbClr val="990000"/>
                    </a:solidFill>
                    <a:latin typeface="Impact" pitchFamily="34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'F:\Matriz Insumo Producto PL\Simulación\[MODELO MACRO V5 Escenario Base.xlsx]2011'!$D$137:$M$137</c:f>
              <c:strCache>
                <c:ptCount val="10"/>
                <c:pt idx="0">
                  <c:v>INDUSTRIA LIVIANA</c:v>
                </c:pt>
                <c:pt idx="1">
                  <c:v>CONSTRUCCION OBRAS PUBLICAS</c:v>
                </c:pt>
                <c:pt idx="2">
                  <c:v>INDUSTRIA PESADA</c:v>
                </c:pt>
                <c:pt idx="3">
                  <c:v>TELECOMUNICACIONES Y CORREO</c:v>
                </c:pt>
                <c:pt idx="4">
                  <c:v>TRANSPORTE</c:v>
                </c:pt>
                <c:pt idx="5">
                  <c:v>AGROPECUARIO</c:v>
                </c:pt>
                <c:pt idx="6">
                  <c:v>GOBIERNO, SS.PP,Y OTROS SERVICIOS SOCIALES</c:v>
                </c:pt>
                <c:pt idx="7">
                  <c:v>SERVICIOS PRIVADOS A LAS EMPRESAS Y PERSONAS</c:v>
                </c:pt>
                <c:pt idx="8">
                  <c:v>MINERIA Y PETROLEO</c:v>
                </c:pt>
                <c:pt idx="9">
                  <c:v>COMERCIO, HOTELES Y RESTAURANTES</c:v>
                </c:pt>
              </c:strCache>
            </c:strRef>
          </c:cat>
          <c:val>
            <c:numRef>
              <c:f>'F:\Matriz Insumo Producto PL\Simulación\[MODELO MACRO V5 Escenario Base.xlsx]2011'!$D$138:$M$138</c:f>
              <c:numCache>
                <c:formatCode>General</c:formatCode>
                <c:ptCount val="10"/>
                <c:pt idx="0">
                  <c:v>1.9870505268024705</c:v>
                </c:pt>
                <c:pt idx="1">
                  <c:v>1.8221932652586879</c:v>
                </c:pt>
                <c:pt idx="2">
                  <c:v>1.7860004749954601</c:v>
                </c:pt>
                <c:pt idx="3">
                  <c:v>1.6261978100593093</c:v>
                </c:pt>
                <c:pt idx="4">
                  <c:v>1.585836252662475</c:v>
                </c:pt>
                <c:pt idx="5">
                  <c:v>1.5730019143153322</c:v>
                </c:pt>
                <c:pt idx="6">
                  <c:v>1.5312763240086071</c:v>
                </c:pt>
                <c:pt idx="7">
                  <c:v>1.4261766473921393</c:v>
                </c:pt>
                <c:pt idx="8">
                  <c:v>1.3648288376948277</c:v>
                </c:pt>
                <c:pt idx="9">
                  <c:v>1.1317252789388177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00111104"/>
        <c:axId val="100112640"/>
      </c:barChart>
      <c:catAx>
        <c:axId val="1001111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Arial Narrow" panose="020B0606020202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es-CO"/>
          </a:p>
        </c:txPr>
        <c:crossAx val="100112640"/>
        <c:crosses val="autoZero"/>
        <c:auto val="1"/>
        <c:lblAlgn val="ctr"/>
        <c:lblOffset val="100"/>
        <c:noMultiLvlLbl val="0"/>
      </c:catAx>
      <c:valAx>
        <c:axId val="100112640"/>
        <c:scaling>
          <c:orientation val="minMax"/>
          <c:max val="2"/>
          <c:min val="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>
                <a:solidFill>
                  <a:schemeClr val="bg2">
                    <a:lumMod val="10000"/>
                  </a:schemeClr>
                </a:solidFill>
                <a:latin typeface="Impact" pitchFamily="34" charset="0"/>
              </a:defRPr>
            </a:pPr>
            <a:endParaRPr lang="es-CO"/>
          </a:p>
        </c:txPr>
        <c:crossAx val="1001111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6624915315733471"/>
          <c:y val="3.5277777777777859E-2"/>
          <c:w val="0.40460802860927048"/>
          <c:h val="0.8588994949494963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'2011'!$C$152</c:f>
              <c:strCache>
                <c:ptCount val="1"/>
                <c:pt idx="0">
                  <c:v>Impacto de la demanda sobre la Remuneración a Asalariados para el año 2011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111125" cap="sq" cmpd="sng">
              <a:solidFill>
                <a:srgbClr val="EEECE1">
                  <a:lumMod val="50000"/>
                </a:srgbClr>
              </a:solidFill>
              <a:miter lim="800000"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990000"/>
              </a:solidFill>
              <a:ln w="111125" cap="sq" cmpd="sng">
                <a:solidFill>
                  <a:srgbClr val="990000"/>
                </a:solidFill>
                <a:miter lim="800000"/>
              </a:ln>
              <a:effectLst/>
            </c:spPr>
          </c:dPt>
          <c:dLbls>
            <c:dLbl>
              <c:idx val="7"/>
              <c:layout>
                <c:manualLayout>
                  <c:x val="2.4985649742621192E-2"/>
                  <c:y val="-9.6212121212121172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3600" b="0" i="0">
                        <a:solidFill>
                          <a:srgbClr val="990000"/>
                        </a:solidFill>
                      </a:defRPr>
                    </a:pPr>
                    <a:r>
                      <a:rPr lang="en-US" sz="3600" b="0" i="0" dirty="0" smtClean="0">
                        <a:solidFill>
                          <a:srgbClr val="990000"/>
                        </a:solidFill>
                      </a:rPr>
                      <a:t>0</a:t>
                    </a:r>
                    <a:r>
                      <a:rPr lang="en-US" sz="3600" b="1" dirty="0" smtClean="0"/>
                      <a:t>.21</a:t>
                    </a:r>
                    <a:endParaRPr lang="en-US" sz="36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800" b="0" i="0">
                    <a:solidFill>
                      <a:srgbClr val="990000"/>
                    </a:solidFill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'2011'!$D$151:$M$151</c:f>
              <c:strCache>
                <c:ptCount val="10"/>
                <c:pt idx="0">
                  <c:v>Gobierno, Ss.Pp,Y Otros Servicios Sociales</c:v>
                </c:pt>
                <c:pt idx="1">
                  <c:v>Comercio, Hoteles Y Restaurantes</c:v>
                </c:pt>
                <c:pt idx="2">
                  <c:v>Industria Liviana</c:v>
                </c:pt>
                <c:pt idx="3">
                  <c:v>Agropecuario</c:v>
                </c:pt>
                <c:pt idx="4">
                  <c:v>Servicios Privados A Las Empresas Y Personas</c:v>
                </c:pt>
                <c:pt idx="5">
                  <c:v>Transporte</c:v>
                </c:pt>
                <c:pt idx="6">
                  <c:v>Industria Pesada</c:v>
                </c:pt>
                <c:pt idx="7">
                  <c:v>Telecomunicaciones Y Correo</c:v>
                </c:pt>
                <c:pt idx="8">
                  <c:v>Construccion Obras Publicas</c:v>
                </c:pt>
                <c:pt idx="9">
                  <c:v>Mineria Y Petroleo</c:v>
                </c:pt>
              </c:strCache>
            </c:strRef>
          </c:cat>
          <c:val>
            <c:numRef>
              <c:f>'2011'!$D$152:$M$152</c:f>
              <c:numCache>
                <c:formatCode>General</c:formatCode>
                <c:ptCount val="10"/>
                <c:pt idx="0">
                  <c:v>0.5945982499781719</c:v>
                </c:pt>
                <c:pt idx="1">
                  <c:v>0.31932783254281977</c:v>
                </c:pt>
                <c:pt idx="2">
                  <c:v>0.26557911904925147</c:v>
                </c:pt>
                <c:pt idx="3">
                  <c:v>0.25195652701910248</c:v>
                </c:pt>
                <c:pt idx="4">
                  <c:v>0.24526113457311682</c:v>
                </c:pt>
                <c:pt idx="5">
                  <c:v>0.23762058963544508</c:v>
                </c:pt>
                <c:pt idx="6">
                  <c:v>0.2111384301004634</c:v>
                </c:pt>
                <c:pt idx="7">
                  <c:v>0.20851160472983271</c:v>
                </c:pt>
                <c:pt idx="8">
                  <c:v>0.19500431150273026</c:v>
                </c:pt>
                <c:pt idx="9">
                  <c:v>0.1238019750094914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13687936"/>
        <c:axId val="114254976"/>
      </c:barChart>
      <c:catAx>
        <c:axId val="113687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800"/>
            </a:pPr>
            <a:endParaRPr lang="es-CO"/>
          </a:p>
        </c:txPr>
        <c:crossAx val="114254976"/>
        <c:crosses val="autoZero"/>
        <c:auto val="1"/>
        <c:lblAlgn val="ctr"/>
        <c:lblOffset val="100"/>
        <c:noMultiLvlLbl val="0"/>
      </c:catAx>
      <c:valAx>
        <c:axId val="114254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CO"/>
          </a:p>
        </c:txPr>
        <c:crossAx val="113687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Impact" pitchFamily="34" charset="0"/>
        </a:defRPr>
      </a:pPr>
      <a:endParaRPr lang="es-CO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'2011'!$C$154</c:f>
              <c:strCache>
                <c:ptCount val="1"/>
                <c:pt idx="0">
                  <c:v>Impacto de la demanda sobre el Ingreso Mixto para el año 2011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 w="101600">
              <a:solidFill>
                <a:srgbClr val="EEECE1">
                  <a:lumMod val="50000"/>
                </a:srgbClr>
              </a:solidFill>
              <a:miter lim="800000"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990000"/>
              </a:solidFill>
              <a:ln w="101600">
                <a:solidFill>
                  <a:srgbClr val="990000"/>
                </a:solidFill>
                <a:miter lim="800000"/>
              </a:ln>
              <a:effectLst/>
            </c:spPr>
          </c:dPt>
          <c:dLbls>
            <c:dLbl>
              <c:idx val="7"/>
              <c:layout>
                <c:manualLayout>
                  <c:x val="9.364609983657405E-3"/>
                  <c:y val="-9.6230954290296728E-3"/>
                </c:manualLayout>
              </c:layout>
              <c:tx>
                <c:rich>
                  <a:bodyPr rot="0" vert="horz"/>
                  <a:lstStyle/>
                  <a:p>
                    <a:pPr>
                      <a:defRPr sz="2400">
                        <a:solidFill>
                          <a:srgbClr val="990000"/>
                        </a:solidFill>
                        <a:latin typeface="Impact" pitchFamily="34" charset="0"/>
                      </a:defRPr>
                    </a:pPr>
                    <a:r>
                      <a:rPr lang="en-US" sz="3600" b="1" dirty="0" smtClean="0">
                        <a:solidFill>
                          <a:srgbClr val="990000"/>
                        </a:solidFill>
                        <a:latin typeface="Impact" pitchFamily="34" charset="0"/>
                      </a:rPr>
                      <a:t>0</a:t>
                    </a:r>
                    <a:r>
                      <a:rPr lang="en-US" sz="3600" b="1" dirty="0" smtClean="0"/>
                      <a:t>.11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3200">
                    <a:solidFill>
                      <a:srgbClr val="990000"/>
                    </a:solidFill>
                    <a:latin typeface="Impact" pitchFamily="34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'2011'!$D$153:$M$153</c:f>
              <c:strCache>
                <c:ptCount val="10"/>
                <c:pt idx="0">
                  <c:v>Agropecuario</c:v>
                </c:pt>
                <c:pt idx="1">
                  <c:v>Comercio, Hoteles Y Restaurantes</c:v>
                </c:pt>
                <c:pt idx="2">
                  <c:v>Transporte</c:v>
                </c:pt>
                <c:pt idx="3">
                  <c:v>Industria Liviana</c:v>
                </c:pt>
                <c:pt idx="4">
                  <c:v>Servicios Privados A Las Empresas Y Personas</c:v>
                </c:pt>
                <c:pt idx="5">
                  <c:v>Construccion Obras Publicas</c:v>
                </c:pt>
                <c:pt idx="6">
                  <c:v>Industria Pesada</c:v>
                </c:pt>
                <c:pt idx="7">
                  <c:v>Telecomunicaciones Y Correo</c:v>
                </c:pt>
                <c:pt idx="8">
                  <c:v>Gobierno, Ss.Pp,Y Otros Servicios Sociales</c:v>
                </c:pt>
                <c:pt idx="9">
                  <c:v>Mineria Y Petroleo</c:v>
                </c:pt>
              </c:strCache>
            </c:strRef>
          </c:cat>
          <c:val>
            <c:numRef>
              <c:f>'2011'!$D$154:$M$154</c:f>
              <c:numCache>
                <c:formatCode>General</c:formatCode>
                <c:ptCount val="10"/>
                <c:pt idx="0">
                  <c:v>0.51538347637064308</c:v>
                </c:pt>
                <c:pt idx="1">
                  <c:v>0.34951447695884635</c:v>
                </c:pt>
                <c:pt idx="2">
                  <c:v>0.33323423661009033</c:v>
                </c:pt>
                <c:pt idx="3">
                  <c:v>0.26831237752318782</c:v>
                </c:pt>
                <c:pt idx="4">
                  <c:v>0.21451717317425451</c:v>
                </c:pt>
                <c:pt idx="5">
                  <c:v>0.1902969798436431</c:v>
                </c:pt>
                <c:pt idx="6">
                  <c:v>0.15699943787138024</c:v>
                </c:pt>
                <c:pt idx="7">
                  <c:v>0.11221900644342142</c:v>
                </c:pt>
                <c:pt idx="8">
                  <c:v>9.7190986186935349E-2</c:v>
                </c:pt>
                <c:pt idx="9">
                  <c:v>8.0270409554119723E-2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17491200"/>
        <c:axId val="117492736"/>
      </c:barChart>
      <c:catAx>
        <c:axId val="117491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s-CO"/>
          </a:p>
        </c:txPr>
        <c:crossAx val="117492736"/>
        <c:crosses val="autoZero"/>
        <c:auto val="1"/>
        <c:lblAlgn val="ctr"/>
        <c:lblOffset val="100"/>
        <c:noMultiLvlLbl val="0"/>
      </c:catAx>
      <c:valAx>
        <c:axId val="117492736"/>
        <c:scaling>
          <c:orientation val="minMax"/>
          <c:max val="0.55000000000000004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latin typeface="Impact" pitchFamily="34" charset="0"/>
              </a:defRPr>
            </a:pPr>
            <a:endParaRPr lang="es-CO"/>
          </a:p>
        </c:txPr>
        <c:crossAx val="117491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 Narrow" pitchFamily="34" charset="0"/>
        </a:defRPr>
      </a:pPr>
      <a:endParaRPr lang="es-CO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288370736584824E-2"/>
          <c:y val="5.9387299407533956E-2"/>
          <c:w val="0.64256691386142284"/>
          <c:h val="0.74676015051150968"/>
        </c:manualLayout>
      </c:layout>
      <c:lineChart>
        <c:grouping val="standard"/>
        <c:varyColors val="0"/>
        <c:ser>
          <c:idx val="0"/>
          <c:order val="0"/>
          <c:tx>
            <c:strRef>
              <c:f>Hoja1!$C$4</c:f>
              <c:strCache>
                <c:ptCount val="1"/>
                <c:pt idx="0">
                  <c:v>Usuarios de Internet (por cada 100 personas)</c:v>
                </c:pt>
              </c:strCache>
            </c:strRef>
          </c:tx>
          <c:spPr>
            <a:ln w="57150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6">
                        <a:lumMod val="50000"/>
                      </a:schemeClr>
                    </a:solidFill>
                    <a:latin typeface="Arial Narrow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Hoja1!$B$5:$B$16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Hoja1!$C$5:$C$16</c:f>
              <c:numCache>
                <c:formatCode>_(* #,##0.00_);_(* \(#,##0.00\);_(* "-"??_);_(@_)</c:formatCode>
                <c:ptCount val="12"/>
                <c:pt idx="0">
                  <c:v>4.5999999999999996</c:v>
                </c:pt>
                <c:pt idx="1">
                  <c:v>7.3889237105255701</c:v>
                </c:pt>
                <c:pt idx="2">
                  <c:v>9.1186903029666002</c:v>
                </c:pt>
                <c:pt idx="3">
                  <c:v>11.0072638904585</c:v>
                </c:pt>
                <c:pt idx="4">
                  <c:v>15.341674536568201</c:v>
                </c:pt>
                <c:pt idx="5">
                  <c:v>21.8</c:v>
                </c:pt>
                <c:pt idx="6">
                  <c:v>25.6</c:v>
                </c:pt>
                <c:pt idx="7">
                  <c:v>30</c:v>
                </c:pt>
                <c:pt idx="8">
                  <c:v>36.5</c:v>
                </c:pt>
                <c:pt idx="9">
                  <c:v>40.350915754631799</c:v>
                </c:pt>
                <c:pt idx="10">
                  <c:v>48.98</c:v>
                </c:pt>
                <c:pt idx="11">
                  <c:v>51.7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Hoja1!$D$4</c:f>
              <c:strCache>
                <c:ptCount val="1"/>
                <c:pt idx="0">
                  <c:v>Índice de Pobreza Monetaria </c:v>
                </c:pt>
              </c:strCache>
            </c:strRef>
          </c:tx>
          <c:spPr>
            <a:ln w="57150">
              <a:solidFill>
                <a:srgbClr val="7030A0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rgbClr val="7030A0"/>
                    </a:solidFill>
                    <a:latin typeface="Arial Narrow" pitchFamily="34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Hoja1!$B$5:$B$16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Hoja1!$D$5:$D$16</c:f>
              <c:numCache>
                <c:formatCode>_(* #,##0.00_);_(* \(#,##0.00\);_(* "-"??_);_(@_)</c:formatCode>
                <c:ptCount val="12"/>
                <c:pt idx="0">
                  <c:v>17.7</c:v>
                </c:pt>
                <c:pt idx="1">
                  <c:v>15.7</c:v>
                </c:pt>
                <c:pt idx="2">
                  <c:v>14.8</c:v>
                </c:pt>
                <c:pt idx="3">
                  <c:v>13.8</c:v>
                </c:pt>
                <c:pt idx="6">
                  <c:v>16.399999999999999</c:v>
                </c:pt>
                <c:pt idx="7">
                  <c:v>14.4</c:v>
                </c:pt>
                <c:pt idx="8">
                  <c:v>12.3</c:v>
                </c:pt>
                <c:pt idx="9">
                  <c:v>10.6</c:v>
                </c:pt>
                <c:pt idx="10">
                  <c:v>10.4</c:v>
                </c:pt>
                <c:pt idx="11">
                  <c:v>9.1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592448"/>
        <c:axId val="117594368"/>
      </c:lineChart>
      <c:catAx>
        <c:axId val="117592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>
                    <a:latin typeface="Impact" pitchFamily="34" charset="0"/>
                  </a:defRPr>
                </a:pPr>
                <a:r>
                  <a:rPr lang="es-CO" sz="1600" b="0" dirty="0" smtClean="0">
                    <a:latin typeface="Impact" pitchFamily="34" charset="0"/>
                  </a:rPr>
                  <a:t>Años</a:t>
                </a:r>
                <a:endParaRPr lang="es-CO" sz="1600" b="0" dirty="0">
                  <a:latin typeface="Impact" pitchFamily="34" charset="0"/>
                </a:endParaRPr>
              </a:p>
            </c:rich>
          </c:tx>
          <c:layout>
            <c:manualLayout>
              <c:xMode val="edge"/>
              <c:yMode val="edge"/>
              <c:x val="0.33776721567973927"/>
              <c:y val="0.950255071840833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400">
                <a:latin typeface="Impact" pitchFamily="34" charset="0"/>
              </a:defRPr>
            </a:pPr>
            <a:endParaRPr lang="es-CO"/>
          </a:p>
        </c:txPr>
        <c:crossAx val="117594368"/>
        <c:crosses val="autoZero"/>
        <c:auto val="1"/>
        <c:lblAlgn val="ctr"/>
        <c:lblOffset val="100"/>
        <c:noMultiLvlLbl val="0"/>
      </c:catAx>
      <c:valAx>
        <c:axId val="117594368"/>
        <c:scaling>
          <c:orientation val="minMax"/>
          <c:max val="52"/>
          <c:min val="0"/>
        </c:scaling>
        <c:delete val="0"/>
        <c:axPos val="l"/>
        <c:majorGridlines/>
        <c:numFmt formatCode="_(* #,##0_);_(* \(#,##0\);_(* &quot;-&quot;_);_(@_)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Impact" pitchFamily="34" charset="0"/>
              </a:defRPr>
            </a:pPr>
            <a:endParaRPr lang="es-CO"/>
          </a:p>
        </c:txPr>
        <c:crossAx val="117592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952947357700992"/>
          <c:y val="0.29558555424624949"/>
          <c:w val="0.26165206180794726"/>
          <c:h val="0.45219838961426873"/>
        </c:manualLayout>
      </c:layout>
      <c:overlay val="0"/>
      <c:txPr>
        <a:bodyPr/>
        <a:lstStyle/>
        <a:p>
          <a:pPr>
            <a:defRPr sz="1800">
              <a:latin typeface="Impact" pitchFamily="34" charset="0"/>
            </a:defRPr>
          </a:pPr>
          <a:endParaRPr lang="es-C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57401069642795"/>
          <c:y val="4.9477835796022662E-2"/>
          <c:w val="0.79012967611758844"/>
          <c:h val="0.7459587823575162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Hoja3!$C$1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dLbls>
            <c:dLbl>
              <c:idx val="0"/>
              <c:layout>
                <c:manualLayout>
                  <c:x val="1.185675914627601E-2"/>
                  <c:y val="1.0078245274334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374664252991552E-2"/>
                  <c:y val="-2.51956131858364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85675914627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Hoja3!$A$2:$A$4</c:f>
              <c:strCache>
                <c:ptCount val="3"/>
                <c:pt idx="0">
                  <c:v>Cabecera</c:v>
                </c:pt>
                <c:pt idx="1">
                  <c:v>Centros poblados</c:v>
                </c:pt>
                <c:pt idx="2">
                  <c:v>Área rural dispersa</c:v>
                </c:pt>
              </c:strCache>
            </c:strRef>
          </c:cat>
          <c:val>
            <c:numRef>
              <c:f>Hoja3!$C$2:$C$4</c:f>
              <c:numCache>
                <c:formatCode>#,#00%</c:formatCode>
                <c:ptCount val="3"/>
                <c:pt idx="0">
                  <c:v>0.44500000000000001</c:v>
                </c:pt>
                <c:pt idx="1">
                  <c:v>0.37800000000000022</c:v>
                </c:pt>
                <c:pt idx="2">
                  <c:v>0.501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519488"/>
        <c:axId val="117521024"/>
      </c:barChart>
      <c:catAx>
        <c:axId val="117519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521024"/>
        <c:crosses val="autoZero"/>
        <c:auto val="1"/>
        <c:lblAlgn val="ctr"/>
        <c:lblOffset val="100"/>
        <c:noMultiLvlLbl val="0"/>
      </c:catAx>
      <c:valAx>
        <c:axId val="117521024"/>
        <c:scaling>
          <c:orientation val="minMax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crossAx val="117519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2400">
          <a:latin typeface="Impact" pitchFamily="34" charset="0"/>
        </a:defRPr>
      </a:pPr>
      <a:endParaRPr lang="es-CO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Hoja3!$C$7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Hoja3!$A$8:$A$10</c:f>
              <c:strCache>
                <c:ptCount val="3"/>
                <c:pt idx="0">
                  <c:v>Cabecera</c:v>
                </c:pt>
                <c:pt idx="1">
                  <c:v>Centros poblados</c:v>
                </c:pt>
                <c:pt idx="2">
                  <c:v>Área rural dispersa</c:v>
                </c:pt>
              </c:strCache>
            </c:strRef>
          </c:cat>
          <c:val>
            <c:numRef>
              <c:f>Hoja3!$C$8:$C$10</c:f>
              <c:numCache>
                <c:formatCode>#,#00%</c:formatCode>
                <c:ptCount val="3"/>
                <c:pt idx="0">
                  <c:v>0.45400000000000001</c:v>
                </c:pt>
                <c:pt idx="1">
                  <c:v>0.39100000000000035</c:v>
                </c:pt>
                <c:pt idx="2">
                  <c:v>0.23600000000000004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011520"/>
        <c:axId val="114123904"/>
      </c:barChart>
      <c:catAx>
        <c:axId val="114011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123904"/>
        <c:crosses val="autoZero"/>
        <c:auto val="1"/>
        <c:lblAlgn val="ctr"/>
        <c:lblOffset val="100"/>
        <c:noMultiLvlLbl val="0"/>
      </c:catAx>
      <c:valAx>
        <c:axId val="1141239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crossAx val="114011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2400">
          <a:latin typeface="Impact" pitchFamily="34" charset="0"/>
        </a:defRPr>
      </a:pPr>
      <a:endParaRPr lang="es-CO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953624913756952E-2"/>
          <c:y val="4.8921087621088696E-2"/>
          <c:w val="0.75660993790500419"/>
          <c:h val="0.72012025545548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Hoja3!$B$7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7.3487205125356446E-3"/>
                  <c:y val="2.84466600485250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4697441025071289E-2"/>
                  <c:y val="-5.68933200970501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6369292300855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Hoja3!$A$8:$A$10</c:f>
              <c:strCache>
                <c:ptCount val="3"/>
                <c:pt idx="0">
                  <c:v>Cabecera</c:v>
                </c:pt>
                <c:pt idx="1">
                  <c:v>Centros poblados</c:v>
                </c:pt>
                <c:pt idx="2">
                  <c:v>Área rural dispersa</c:v>
                </c:pt>
              </c:strCache>
            </c:strRef>
          </c:cat>
          <c:val>
            <c:numRef>
              <c:f>Hoja3!$B$8:$B$10</c:f>
              <c:numCache>
                <c:formatCode>#,#00%</c:formatCode>
                <c:ptCount val="3"/>
                <c:pt idx="0">
                  <c:v>0.27900000000000003</c:v>
                </c:pt>
                <c:pt idx="1">
                  <c:v>0.25</c:v>
                </c:pt>
                <c:pt idx="2">
                  <c:v>0.13900000000000001</c:v>
                </c:pt>
              </c:numCache>
            </c:numRef>
          </c:val>
        </c:ser>
        <c:ser>
          <c:idx val="1"/>
          <c:order val="1"/>
          <c:tx>
            <c:strRef>
              <c:f>Hoja3!$C$7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Hoja3!$A$8:$A$10</c:f>
              <c:strCache>
                <c:ptCount val="3"/>
                <c:pt idx="0">
                  <c:v>Cabecera</c:v>
                </c:pt>
                <c:pt idx="1">
                  <c:v>Centros poblados</c:v>
                </c:pt>
                <c:pt idx="2">
                  <c:v>Área rural dispersa</c:v>
                </c:pt>
              </c:strCache>
            </c:strRef>
          </c:cat>
          <c:val>
            <c:numRef>
              <c:f>Hoja3!$C$8:$C$10</c:f>
              <c:numCache>
                <c:formatCode>#,#00%</c:formatCode>
                <c:ptCount val="3"/>
                <c:pt idx="0">
                  <c:v>0.45400000000000001</c:v>
                </c:pt>
                <c:pt idx="1">
                  <c:v>0.39100000000000001</c:v>
                </c:pt>
                <c:pt idx="2">
                  <c:v>0.23599999999999999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174208"/>
        <c:axId val="114188288"/>
      </c:barChart>
      <c:catAx>
        <c:axId val="114174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188288"/>
        <c:crosses val="autoZero"/>
        <c:auto val="1"/>
        <c:lblAlgn val="ctr"/>
        <c:lblOffset val="100"/>
        <c:noMultiLvlLbl val="0"/>
      </c:catAx>
      <c:valAx>
        <c:axId val="114188288"/>
        <c:scaling>
          <c:orientation val="minMax"/>
          <c:max val="0.5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CO"/>
          </a:p>
        </c:txPr>
        <c:crossAx val="114174208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8421318154556563"/>
          <c:y val="0.40902130946023918"/>
          <c:w val="0.11348401628809913"/>
          <c:h val="0.199025377108636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400">
          <a:latin typeface="Impact" pitchFamily="34" charset="0"/>
        </a:defRPr>
      </a:pPr>
      <a:endParaRPr lang="es-CO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615730080781878E-2"/>
          <c:y val="4.3330106178678558E-2"/>
          <c:w val="0.7187331016609082"/>
          <c:h val="0.752106511974859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Hoja3!$B$1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1.3338854039560496E-2"/>
                  <c:y val="-1.0078245274334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78513871941399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Hoja3!$A$2:$A$4</c:f>
              <c:strCache>
                <c:ptCount val="3"/>
                <c:pt idx="0">
                  <c:v>Cabecera</c:v>
                </c:pt>
                <c:pt idx="1">
                  <c:v>Centros poblados</c:v>
                </c:pt>
                <c:pt idx="2">
                  <c:v>Área rural dispersa</c:v>
                </c:pt>
              </c:strCache>
            </c:strRef>
          </c:cat>
          <c:val>
            <c:numRef>
              <c:f>Hoja3!$B$2:$B$4</c:f>
              <c:numCache>
                <c:formatCode>#,#00%</c:formatCode>
                <c:ptCount val="3"/>
                <c:pt idx="0">
                  <c:v>0.47699999999999998</c:v>
                </c:pt>
                <c:pt idx="1">
                  <c:v>0.38100000000000001</c:v>
                </c:pt>
                <c:pt idx="2">
                  <c:v>0.61699999999999999</c:v>
                </c:pt>
              </c:numCache>
            </c:numRef>
          </c:val>
        </c:ser>
        <c:ser>
          <c:idx val="1"/>
          <c:order val="1"/>
          <c:tx>
            <c:strRef>
              <c:f>Hoja3!$C$1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1856759146275998E-2"/>
                  <c:y val="1.0078245274334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374664252991552E-2"/>
                  <c:y val="-2.51956131858364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8567591462759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Hoja3!$A$2:$A$4</c:f>
              <c:strCache>
                <c:ptCount val="3"/>
                <c:pt idx="0">
                  <c:v>Cabecera</c:v>
                </c:pt>
                <c:pt idx="1">
                  <c:v>Centros poblados</c:v>
                </c:pt>
                <c:pt idx="2">
                  <c:v>Área rural dispersa</c:v>
                </c:pt>
              </c:strCache>
            </c:strRef>
          </c:cat>
          <c:val>
            <c:numRef>
              <c:f>Hoja3!$C$2:$C$4</c:f>
              <c:numCache>
                <c:formatCode>#,#00%</c:formatCode>
                <c:ptCount val="3"/>
                <c:pt idx="0">
                  <c:v>0.44500000000000001</c:v>
                </c:pt>
                <c:pt idx="1">
                  <c:v>0.378</c:v>
                </c:pt>
                <c:pt idx="2">
                  <c:v>0.501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007296"/>
        <c:axId val="118008832"/>
      </c:barChart>
      <c:catAx>
        <c:axId val="118007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8008832"/>
        <c:crosses val="autoZero"/>
        <c:auto val="1"/>
        <c:lblAlgn val="ctr"/>
        <c:lblOffset val="100"/>
        <c:noMultiLvlLbl val="0"/>
      </c:catAx>
      <c:valAx>
        <c:axId val="118008832"/>
        <c:scaling>
          <c:orientation val="minMax"/>
          <c:max val="0.70000000000000007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CO"/>
          </a:p>
        </c:txPr>
        <c:crossAx val="118007296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83440753203837548"/>
          <c:y val="0.40934062881902006"/>
          <c:w val="0.12588684234352981"/>
          <c:h val="0.1762796197247924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400">
          <a:latin typeface="Impact" pitchFamily="34" charset="0"/>
        </a:defRPr>
      </a:pPr>
      <a:endParaRPr lang="es-CO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678144628150201"/>
          <c:y val="5.0925925925925965E-2"/>
          <c:w val="0.54486827852460862"/>
          <c:h val="0.7649303732866732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Hoja1!$C$5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99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rgbClr val="990000"/>
                    </a:solidFill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Hoja1!$D$4</c:f>
              <c:strCache>
                <c:ptCount val="1"/>
                <c:pt idx="0">
                  <c:v>Tenencia de Internet</c:v>
                </c:pt>
              </c:strCache>
            </c:strRef>
          </c:cat>
          <c:val>
            <c:numRef>
              <c:f>Hoja1!$D$5</c:f>
              <c:numCache>
                <c:formatCode>0.00%</c:formatCode>
                <c:ptCount val="1"/>
                <c:pt idx="0">
                  <c:v>0.60747663551401865</c:v>
                </c:pt>
              </c:numCache>
            </c:numRef>
          </c:val>
        </c:ser>
        <c:ser>
          <c:idx val="1"/>
          <c:order val="1"/>
          <c:tx>
            <c:strRef>
              <c:f>Hoja1!$C$6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bg2">
                        <a:lumMod val="25000"/>
                      </a:schemeClr>
                    </a:solidFill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Hoja1!$D$4</c:f>
              <c:strCache>
                <c:ptCount val="1"/>
                <c:pt idx="0">
                  <c:v>Tenencia de Internet</c:v>
                </c:pt>
              </c:strCache>
            </c:strRef>
          </c:cat>
          <c:val>
            <c:numRef>
              <c:f>Hoja1!$D$6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215424"/>
        <c:axId val="118216960"/>
      </c:barChart>
      <c:catAx>
        <c:axId val="11821542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es-CO"/>
          </a:p>
        </c:txPr>
        <c:crossAx val="118216960"/>
        <c:crosses val="autoZero"/>
        <c:auto val="1"/>
        <c:lblAlgn val="ctr"/>
        <c:lblOffset val="100"/>
        <c:noMultiLvlLbl val="0"/>
      </c:catAx>
      <c:valAx>
        <c:axId val="118216960"/>
        <c:scaling>
          <c:orientation val="minMax"/>
          <c:max val="1"/>
          <c:min val="0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0.00%" sourceLinked="1"/>
        <c:majorTickMark val="out"/>
        <c:minorTickMark val="none"/>
        <c:tickLblPos val="nextTo"/>
        <c:crossAx val="118215424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7945140272112613"/>
          <c:y val="0.44956736389658747"/>
          <c:w val="0.1847282120168468"/>
          <c:h val="0.35622723598295825"/>
        </c:manualLayout>
      </c:layout>
      <c:overlay val="0"/>
      <c:txPr>
        <a:bodyPr/>
        <a:lstStyle/>
        <a:p>
          <a:pPr>
            <a:defRPr sz="2400"/>
          </a:pPr>
          <a:endParaRPr lang="es-CO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Impact" pitchFamily="34" charset="0"/>
        </a:defRPr>
      </a:pPr>
      <a:endParaRPr lang="es-CO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6DA2D-09AA-418F-AED8-82C5B02D6EB6}" type="doc">
      <dgm:prSet loTypeId="urn:microsoft.com/office/officeart/2005/8/layout/hChevron3" loCatId="process" qsTypeId="urn:microsoft.com/office/officeart/2005/8/quickstyle/simple1#1" qsCatId="simple" csTypeId="urn:microsoft.com/office/officeart/2005/8/colors/accent6_2" csCatId="accent6" phldr="1"/>
      <dgm:spPr/>
    </dgm:pt>
    <dgm:pt modelId="{BF2E6C49-DDAC-4AB8-959D-8A26290E8151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800" dirty="0" smtClean="0">
              <a:latin typeface="Impact" pitchFamily="34" charset="0"/>
            </a:rPr>
            <a:t>INSUMOS</a:t>
          </a:r>
        </a:p>
      </dgm:t>
    </dgm:pt>
    <dgm:pt modelId="{237369F1-468E-4BF8-95B9-63CCDC35E186}" type="parTrans" cxnId="{34CD299E-E3C3-4E88-A0E1-73A66483897F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8F4CD47E-DFC8-459E-AC49-DA0A1DC63B5F}" type="sibTrans" cxnId="{34CD299E-E3C3-4E88-A0E1-73A66483897F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FF3152A7-0207-418F-97BC-EF7C8D6A230E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800" dirty="0" smtClean="0">
              <a:latin typeface="Impact" pitchFamily="34" charset="0"/>
            </a:rPr>
            <a:t>PROCESOS</a:t>
          </a:r>
          <a:endParaRPr lang="es-CO" sz="1800" dirty="0">
            <a:latin typeface="Impact" pitchFamily="34" charset="0"/>
          </a:endParaRPr>
        </a:p>
      </dgm:t>
    </dgm:pt>
    <dgm:pt modelId="{7601EB4B-BD39-4A98-A8EF-1739EA133B88}" type="parTrans" cxnId="{C8278072-D90E-4F2B-B75D-D2BF8DB54321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2DA8B4A5-BB65-4543-913C-F1E597D80A4D}" type="sibTrans" cxnId="{C8278072-D90E-4F2B-B75D-D2BF8DB54321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376C4F22-E5C3-4C3F-A0D6-A9E36E64AB99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800" dirty="0" smtClean="0">
              <a:latin typeface="Impact" pitchFamily="34" charset="0"/>
            </a:rPr>
            <a:t>PRODUCTOS</a:t>
          </a:r>
          <a:endParaRPr lang="es-CO" sz="1800" dirty="0">
            <a:latin typeface="Impact" pitchFamily="34" charset="0"/>
          </a:endParaRPr>
        </a:p>
      </dgm:t>
    </dgm:pt>
    <dgm:pt modelId="{9CDDB422-1CC6-4E77-A539-6A6618148AF1}" type="parTrans" cxnId="{546F2EAF-F7BF-453A-B7D2-F9887E46BB1F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D2B2CBC5-0A7F-4C12-9F12-DCD317F06A5E}" type="sibTrans" cxnId="{546F2EAF-F7BF-453A-B7D2-F9887E46BB1F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3CF2A536-0016-49A2-B266-D0B722F39790}">
      <dgm:prSet phldrT="[Texto]" custT="1"/>
      <dgm:spPr>
        <a:solidFill>
          <a:srgbClr val="990000"/>
        </a:solidFill>
      </dgm:spPr>
      <dgm:t>
        <a:bodyPr/>
        <a:lstStyle/>
        <a:p>
          <a:r>
            <a:rPr lang="es-CO" sz="2000" dirty="0" smtClean="0">
              <a:latin typeface="Impact" pitchFamily="34" charset="0"/>
            </a:rPr>
            <a:t>RESULTADOS</a:t>
          </a:r>
          <a:endParaRPr lang="es-CO" sz="2100" dirty="0" smtClean="0">
            <a:latin typeface="Impact" pitchFamily="34" charset="0"/>
          </a:endParaRPr>
        </a:p>
      </dgm:t>
    </dgm:pt>
    <dgm:pt modelId="{87CAB541-F00A-4975-A686-6A2124C27A5A}" type="parTrans" cxnId="{0CBF94CB-0E72-464A-9C4D-9745562AC58D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5DD866FA-7D31-4A35-BB55-7277A85905E0}" type="sibTrans" cxnId="{0CBF94CB-0E72-464A-9C4D-9745562AC58D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5717D620-21D0-4B3D-82C9-87BA05C7583E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800" dirty="0" smtClean="0">
              <a:latin typeface="Impact" pitchFamily="34" charset="0"/>
            </a:rPr>
            <a:t>IMPACTOS</a:t>
          </a:r>
        </a:p>
      </dgm:t>
    </dgm:pt>
    <dgm:pt modelId="{41B8A7A2-7BE4-459E-9141-4DE9C957BA07}" type="parTrans" cxnId="{1C1C33ED-FAD2-47C5-A1AC-FC6816A8013D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24FE03DA-9F2F-4F3D-B289-A05BA89A8EBD}" type="sibTrans" cxnId="{1C1C33ED-FAD2-47C5-A1AC-FC6816A8013D}">
      <dgm:prSet/>
      <dgm:spPr/>
      <dgm:t>
        <a:bodyPr/>
        <a:lstStyle/>
        <a:p>
          <a:endParaRPr lang="es-CO" sz="2800">
            <a:latin typeface="Impact" pitchFamily="34" charset="0"/>
          </a:endParaRPr>
        </a:p>
      </dgm:t>
    </dgm:pt>
    <dgm:pt modelId="{082616D8-4AD7-4341-A291-FFA448D22060}" type="pres">
      <dgm:prSet presAssocID="{0CB6DA2D-09AA-418F-AED8-82C5B02D6EB6}" presName="Name0" presStyleCnt="0">
        <dgm:presLayoutVars>
          <dgm:dir/>
          <dgm:resizeHandles val="exact"/>
        </dgm:presLayoutVars>
      </dgm:prSet>
      <dgm:spPr/>
    </dgm:pt>
    <dgm:pt modelId="{07ADFB5C-1287-49A2-A4FF-1DFA99010A11}" type="pres">
      <dgm:prSet presAssocID="{BF2E6C49-DDAC-4AB8-959D-8A26290E8151}" presName="parTxOnly" presStyleLbl="node1" presStyleIdx="0" presStyleCnt="5" custScaleX="6222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A40C31A-B873-447B-B40B-372B1F2310DA}" type="pres">
      <dgm:prSet presAssocID="{8F4CD47E-DFC8-459E-AC49-DA0A1DC63B5F}" presName="parSpace" presStyleCnt="0"/>
      <dgm:spPr/>
    </dgm:pt>
    <dgm:pt modelId="{3A5C35ED-90B7-4681-A490-2F6BEA8DEF0F}" type="pres">
      <dgm:prSet presAssocID="{FF3152A7-0207-418F-97BC-EF7C8D6A230E}" presName="parTxOnly" presStyleLbl="node1" presStyleIdx="1" presStyleCnt="5" custScaleX="8808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4BDE48-961C-47F0-9CA0-0E71CEF7B091}" type="pres">
      <dgm:prSet presAssocID="{2DA8B4A5-BB65-4543-913C-F1E597D80A4D}" presName="parSpace" presStyleCnt="0"/>
      <dgm:spPr/>
    </dgm:pt>
    <dgm:pt modelId="{4E0C6A2C-DD8F-4DF4-A9D4-9558117A7C0A}" type="pres">
      <dgm:prSet presAssocID="{376C4F22-E5C3-4C3F-A0D6-A9E36E64AB99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0485899-2C57-4EE2-9876-9409CC7C4A1D}" type="pres">
      <dgm:prSet presAssocID="{D2B2CBC5-0A7F-4C12-9F12-DCD317F06A5E}" presName="parSpace" presStyleCnt="0"/>
      <dgm:spPr/>
    </dgm:pt>
    <dgm:pt modelId="{3D1FE342-B0E0-4C75-BB1D-13B13C14D6C3}" type="pres">
      <dgm:prSet presAssocID="{3CF2A536-0016-49A2-B266-D0B722F39790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FBF839C-E9B7-4DDC-9943-327E7C7AA87B}" type="pres">
      <dgm:prSet presAssocID="{5DD866FA-7D31-4A35-BB55-7277A85905E0}" presName="parSpace" presStyleCnt="0"/>
      <dgm:spPr/>
    </dgm:pt>
    <dgm:pt modelId="{1F8B6C96-4D14-4015-9665-E4A0066B438C}" type="pres">
      <dgm:prSet presAssocID="{5717D620-21D0-4B3D-82C9-87BA05C7583E}" presName="parTxOnly" presStyleLbl="node1" presStyleIdx="4" presStyleCnt="5" custScaleX="8892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8278072-D90E-4F2B-B75D-D2BF8DB54321}" srcId="{0CB6DA2D-09AA-418F-AED8-82C5B02D6EB6}" destId="{FF3152A7-0207-418F-97BC-EF7C8D6A230E}" srcOrd="1" destOrd="0" parTransId="{7601EB4B-BD39-4A98-A8EF-1739EA133B88}" sibTransId="{2DA8B4A5-BB65-4543-913C-F1E597D80A4D}"/>
    <dgm:cxn modelId="{3C117EF1-789C-447D-AADB-C9FDA1EF91B4}" type="presOf" srcId="{376C4F22-E5C3-4C3F-A0D6-A9E36E64AB99}" destId="{4E0C6A2C-DD8F-4DF4-A9D4-9558117A7C0A}" srcOrd="0" destOrd="0" presId="urn:microsoft.com/office/officeart/2005/8/layout/hChevron3"/>
    <dgm:cxn modelId="{34CD299E-E3C3-4E88-A0E1-73A66483897F}" srcId="{0CB6DA2D-09AA-418F-AED8-82C5B02D6EB6}" destId="{BF2E6C49-DDAC-4AB8-959D-8A26290E8151}" srcOrd="0" destOrd="0" parTransId="{237369F1-468E-4BF8-95B9-63CCDC35E186}" sibTransId="{8F4CD47E-DFC8-459E-AC49-DA0A1DC63B5F}"/>
    <dgm:cxn modelId="{0CBF94CB-0E72-464A-9C4D-9745562AC58D}" srcId="{0CB6DA2D-09AA-418F-AED8-82C5B02D6EB6}" destId="{3CF2A536-0016-49A2-B266-D0B722F39790}" srcOrd="3" destOrd="0" parTransId="{87CAB541-F00A-4975-A686-6A2124C27A5A}" sibTransId="{5DD866FA-7D31-4A35-BB55-7277A85905E0}"/>
    <dgm:cxn modelId="{5F7B0805-A986-4152-9848-839DCE92D293}" type="presOf" srcId="{5717D620-21D0-4B3D-82C9-87BA05C7583E}" destId="{1F8B6C96-4D14-4015-9665-E4A0066B438C}" srcOrd="0" destOrd="0" presId="urn:microsoft.com/office/officeart/2005/8/layout/hChevron3"/>
    <dgm:cxn modelId="{1C1C33ED-FAD2-47C5-A1AC-FC6816A8013D}" srcId="{0CB6DA2D-09AA-418F-AED8-82C5B02D6EB6}" destId="{5717D620-21D0-4B3D-82C9-87BA05C7583E}" srcOrd="4" destOrd="0" parTransId="{41B8A7A2-7BE4-459E-9141-4DE9C957BA07}" sibTransId="{24FE03DA-9F2F-4F3D-B289-A05BA89A8EBD}"/>
    <dgm:cxn modelId="{ABDAD0FB-A334-49A8-BE70-2A68508764C0}" type="presOf" srcId="{FF3152A7-0207-418F-97BC-EF7C8D6A230E}" destId="{3A5C35ED-90B7-4681-A490-2F6BEA8DEF0F}" srcOrd="0" destOrd="0" presId="urn:microsoft.com/office/officeart/2005/8/layout/hChevron3"/>
    <dgm:cxn modelId="{546F2EAF-F7BF-453A-B7D2-F9887E46BB1F}" srcId="{0CB6DA2D-09AA-418F-AED8-82C5B02D6EB6}" destId="{376C4F22-E5C3-4C3F-A0D6-A9E36E64AB99}" srcOrd="2" destOrd="0" parTransId="{9CDDB422-1CC6-4E77-A539-6A6618148AF1}" sibTransId="{D2B2CBC5-0A7F-4C12-9F12-DCD317F06A5E}"/>
    <dgm:cxn modelId="{F609D08D-4035-42DE-A076-94FAD0387996}" type="presOf" srcId="{BF2E6C49-DDAC-4AB8-959D-8A26290E8151}" destId="{07ADFB5C-1287-49A2-A4FF-1DFA99010A11}" srcOrd="0" destOrd="0" presId="urn:microsoft.com/office/officeart/2005/8/layout/hChevron3"/>
    <dgm:cxn modelId="{27C63704-F370-4FC2-9E77-8B56777BF9F9}" type="presOf" srcId="{0CB6DA2D-09AA-418F-AED8-82C5B02D6EB6}" destId="{082616D8-4AD7-4341-A291-FFA448D22060}" srcOrd="0" destOrd="0" presId="urn:microsoft.com/office/officeart/2005/8/layout/hChevron3"/>
    <dgm:cxn modelId="{12A2ADE1-B9B8-4EE5-97B6-46AC44044B48}" type="presOf" srcId="{3CF2A536-0016-49A2-B266-D0B722F39790}" destId="{3D1FE342-B0E0-4C75-BB1D-13B13C14D6C3}" srcOrd="0" destOrd="0" presId="urn:microsoft.com/office/officeart/2005/8/layout/hChevron3"/>
    <dgm:cxn modelId="{C86D37D3-2E1C-40C5-8271-E2BA4388C8AB}" type="presParOf" srcId="{082616D8-4AD7-4341-A291-FFA448D22060}" destId="{07ADFB5C-1287-49A2-A4FF-1DFA99010A11}" srcOrd="0" destOrd="0" presId="urn:microsoft.com/office/officeart/2005/8/layout/hChevron3"/>
    <dgm:cxn modelId="{EB0AD760-2211-4715-8E72-29FCFFDE32A5}" type="presParOf" srcId="{082616D8-4AD7-4341-A291-FFA448D22060}" destId="{4A40C31A-B873-447B-B40B-372B1F2310DA}" srcOrd="1" destOrd="0" presId="urn:microsoft.com/office/officeart/2005/8/layout/hChevron3"/>
    <dgm:cxn modelId="{28F3EE3C-1562-4F8D-BB10-C4FBDC172D17}" type="presParOf" srcId="{082616D8-4AD7-4341-A291-FFA448D22060}" destId="{3A5C35ED-90B7-4681-A490-2F6BEA8DEF0F}" srcOrd="2" destOrd="0" presId="urn:microsoft.com/office/officeart/2005/8/layout/hChevron3"/>
    <dgm:cxn modelId="{F9F17E05-BCF8-4EE5-BA55-50E05AA9C854}" type="presParOf" srcId="{082616D8-4AD7-4341-A291-FFA448D22060}" destId="{7B4BDE48-961C-47F0-9CA0-0E71CEF7B091}" srcOrd="3" destOrd="0" presId="urn:microsoft.com/office/officeart/2005/8/layout/hChevron3"/>
    <dgm:cxn modelId="{3283B0F7-1D93-4C92-9222-460FCC4AC8B2}" type="presParOf" srcId="{082616D8-4AD7-4341-A291-FFA448D22060}" destId="{4E0C6A2C-DD8F-4DF4-A9D4-9558117A7C0A}" srcOrd="4" destOrd="0" presId="urn:microsoft.com/office/officeart/2005/8/layout/hChevron3"/>
    <dgm:cxn modelId="{84131BB6-A493-42A6-B8D6-76C0A328654D}" type="presParOf" srcId="{082616D8-4AD7-4341-A291-FFA448D22060}" destId="{A0485899-2C57-4EE2-9876-9409CC7C4A1D}" srcOrd="5" destOrd="0" presId="urn:microsoft.com/office/officeart/2005/8/layout/hChevron3"/>
    <dgm:cxn modelId="{03BF83C1-098B-4F04-91B9-54EEE1A5C05A}" type="presParOf" srcId="{082616D8-4AD7-4341-A291-FFA448D22060}" destId="{3D1FE342-B0E0-4C75-BB1D-13B13C14D6C3}" srcOrd="6" destOrd="0" presId="urn:microsoft.com/office/officeart/2005/8/layout/hChevron3"/>
    <dgm:cxn modelId="{BBBC6890-F931-40F3-838D-20C87916BA4E}" type="presParOf" srcId="{082616D8-4AD7-4341-A291-FFA448D22060}" destId="{5FBF839C-E9B7-4DDC-9943-327E7C7AA87B}" srcOrd="7" destOrd="0" presId="urn:microsoft.com/office/officeart/2005/8/layout/hChevron3"/>
    <dgm:cxn modelId="{056A3DC0-2B4B-4FAC-B9AA-A7AF1F8630D5}" type="presParOf" srcId="{082616D8-4AD7-4341-A291-FFA448D22060}" destId="{1F8B6C96-4D14-4015-9665-E4A0066B438C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A96117-4F4C-488E-AD60-0D4BA09592F4}" type="doc">
      <dgm:prSet loTypeId="urn:microsoft.com/office/officeart/2008/layout/VerticalCurvedList" loCatId="list" qsTypeId="urn:microsoft.com/office/officeart/2005/8/quickstyle/simple1#2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41258A04-B19E-49E6-B183-0E238198186F}">
      <dgm:prSet phldrT="[Texto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dirty="0" smtClean="0">
              <a:latin typeface="Impact" pitchFamily="34" charset="0"/>
            </a:rPr>
            <a:t>Revisión documental</a:t>
          </a:r>
          <a:endParaRPr lang="es-CO" dirty="0">
            <a:latin typeface="Impact" pitchFamily="34" charset="0"/>
          </a:endParaRPr>
        </a:p>
      </dgm:t>
    </dgm:pt>
    <dgm:pt modelId="{DDEA594A-7A81-40C7-B88A-40DDB676A461}" type="parTrans" cxnId="{CB0225A2-7C2F-4357-A057-CF97405696E0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1A6E21C4-EE7D-4252-9C68-90A9A3FF0623}" type="sibTrans" cxnId="{CB0225A2-7C2F-4357-A057-CF97405696E0}">
      <dgm:prSet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es-CO" dirty="0">
            <a:solidFill>
              <a:schemeClr val="bg2">
                <a:lumMod val="50000"/>
              </a:schemeClr>
            </a:solidFill>
            <a:latin typeface="Impact" pitchFamily="34" charset="0"/>
          </a:endParaRPr>
        </a:p>
      </dgm:t>
    </dgm:pt>
    <dgm:pt modelId="{4EBF07F8-C886-41A6-860B-A984BBBB1C49}">
      <dgm:prSet phldrT="[Texto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dirty="0" smtClean="0">
              <a:latin typeface="Impact" pitchFamily="34" charset="0"/>
            </a:rPr>
            <a:t>Análisis econométrico</a:t>
          </a:r>
          <a:endParaRPr lang="es-CO" dirty="0">
            <a:latin typeface="Impact" pitchFamily="34" charset="0"/>
          </a:endParaRPr>
        </a:p>
      </dgm:t>
    </dgm:pt>
    <dgm:pt modelId="{2374F65F-CE5C-4EAA-9A8D-CF31DFD81126}" type="parTrans" cxnId="{87652564-2FA7-4A2C-8A37-D3595C69ABE8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DCE1E3A4-5FAD-48D2-8681-0912B1529D74}" type="sibTrans" cxnId="{87652564-2FA7-4A2C-8A37-D3595C69ABE8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C07878F6-0B40-44C7-AC41-5F1FB25E85F4}">
      <dgm:prSet phldrT="[Texto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dirty="0" smtClean="0">
              <a:latin typeface="Impact" pitchFamily="34" charset="0"/>
            </a:rPr>
            <a:t>Verificación del cumplimiento de indicadores</a:t>
          </a:r>
          <a:endParaRPr lang="es-CO" dirty="0">
            <a:latin typeface="Impact" pitchFamily="34" charset="0"/>
          </a:endParaRPr>
        </a:p>
      </dgm:t>
    </dgm:pt>
    <dgm:pt modelId="{ADCD2FAB-3BFF-4147-9C4F-DD47E0C528DA}" type="parTrans" cxnId="{24D10B39-9E8C-48C4-A213-0DBB4B4FFA85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CD4C2F2E-AE14-4130-816F-9B0F53E7FECB}" type="sibTrans" cxnId="{24D10B39-9E8C-48C4-A213-0DBB4B4FFA85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B8724447-E077-47D6-A213-0831E884FA41}">
      <dgm:prSet phldrT="[Texto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dirty="0" smtClean="0">
              <a:latin typeface="Impact" pitchFamily="34" charset="0"/>
            </a:rPr>
            <a:t>Encuestas y entrevistas</a:t>
          </a:r>
          <a:endParaRPr lang="es-CO" dirty="0">
            <a:latin typeface="Impact" pitchFamily="34" charset="0"/>
          </a:endParaRPr>
        </a:p>
      </dgm:t>
    </dgm:pt>
    <dgm:pt modelId="{B4C9EFA3-67B4-4D22-BDB2-B28A4359556A}" type="parTrans" cxnId="{F1425136-C5E6-4337-9704-8532B4F098B2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3BDE8671-2F42-496A-A267-F12FF35AA821}" type="sibTrans" cxnId="{F1425136-C5E6-4337-9704-8532B4F098B2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AA1EE3ED-6F10-45B0-A688-F842A63ABC60}" type="pres">
      <dgm:prSet presAssocID="{3AA96117-4F4C-488E-AD60-0D4BA09592F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6EBA0302-748B-4C01-8F92-E73FD83F06BB}" type="pres">
      <dgm:prSet presAssocID="{3AA96117-4F4C-488E-AD60-0D4BA09592F4}" presName="Name1" presStyleCnt="0"/>
      <dgm:spPr/>
    </dgm:pt>
    <dgm:pt modelId="{D2A59728-7442-4091-87B5-C50271FAF4C8}" type="pres">
      <dgm:prSet presAssocID="{3AA96117-4F4C-488E-AD60-0D4BA09592F4}" presName="cycle" presStyleCnt="0"/>
      <dgm:spPr/>
    </dgm:pt>
    <dgm:pt modelId="{27D85E4A-14EA-4A05-A0AB-FA499ACF56D6}" type="pres">
      <dgm:prSet presAssocID="{3AA96117-4F4C-488E-AD60-0D4BA09592F4}" presName="srcNode" presStyleLbl="node1" presStyleIdx="0" presStyleCnt="4"/>
      <dgm:spPr/>
    </dgm:pt>
    <dgm:pt modelId="{28C08B29-CB5B-4551-A9E9-177BD9E9A760}" type="pres">
      <dgm:prSet presAssocID="{3AA96117-4F4C-488E-AD60-0D4BA09592F4}" presName="conn" presStyleLbl="parChTrans1D2" presStyleIdx="0" presStyleCnt="1"/>
      <dgm:spPr/>
      <dgm:t>
        <a:bodyPr/>
        <a:lstStyle/>
        <a:p>
          <a:endParaRPr lang="es-CO"/>
        </a:p>
      </dgm:t>
    </dgm:pt>
    <dgm:pt modelId="{531AB702-9F3C-4F23-A083-1769055C03B8}" type="pres">
      <dgm:prSet presAssocID="{3AA96117-4F4C-488E-AD60-0D4BA09592F4}" presName="extraNode" presStyleLbl="node1" presStyleIdx="0" presStyleCnt="4"/>
      <dgm:spPr/>
    </dgm:pt>
    <dgm:pt modelId="{DA8D287A-7BF2-49B3-A4E0-18FEC9D92A7C}" type="pres">
      <dgm:prSet presAssocID="{3AA96117-4F4C-488E-AD60-0D4BA09592F4}" presName="dstNode" presStyleLbl="node1" presStyleIdx="0" presStyleCnt="4"/>
      <dgm:spPr/>
    </dgm:pt>
    <dgm:pt modelId="{7DE1FA9D-CC8D-4C02-947C-8EB28AD639EA}" type="pres">
      <dgm:prSet presAssocID="{41258A04-B19E-49E6-B183-0E238198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AB4AAA5-61C4-4AF1-9031-03A5A231B200}" type="pres">
      <dgm:prSet presAssocID="{41258A04-B19E-49E6-B183-0E238198186F}" presName="accent_1" presStyleCnt="0"/>
      <dgm:spPr/>
    </dgm:pt>
    <dgm:pt modelId="{0C715383-BAE7-41F7-BB23-E6636E8932F0}" type="pres">
      <dgm:prSet presAssocID="{41258A04-B19E-49E6-B183-0E238198186F}" presName="accentRepeatNode" presStyleLbl="solidFgAcc1" presStyleIdx="0" presStyleCnt="4"/>
      <dgm:spPr>
        <a:ln>
          <a:solidFill>
            <a:schemeClr val="bg2">
              <a:lumMod val="25000"/>
            </a:schemeClr>
          </a:solidFill>
        </a:ln>
      </dgm:spPr>
    </dgm:pt>
    <dgm:pt modelId="{E4C92618-0F36-449E-ABF4-AE8029A29B23}" type="pres">
      <dgm:prSet presAssocID="{4EBF07F8-C886-41A6-860B-A984BBBB1C49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928DFCF-F608-4627-9005-55F529BFDE14}" type="pres">
      <dgm:prSet presAssocID="{4EBF07F8-C886-41A6-860B-A984BBBB1C49}" presName="accent_2" presStyleCnt="0"/>
      <dgm:spPr/>
    </dgm:pt>
    <dgm:pt modelId="{2CAC15EB-64C4-46E6-BB2F-8898E2F9B788}" type="pres">
      <dgm:prSet presAssocID="{4EBF07F8-C886-41A6-860B-A984BBBB1C49}" presName="accentRepeatNode" presStyleLbl="solidFgAcc1" presStyleIdx="1" presStyleCnt="4"/>
      <dgm:spPr>
        <a:ln>
          <a:solidFill>
            <a:schemeClr val="bg2">
              <a:lumMod val="25000"/>
            </a:schemeClr>
          </a:solidFill>
        </a:ln>
      </dgm:spPr>
    </dgm:pt>
    <dgm:pt modelId="{52475B33-4322-48C6-9975-AD023DDA5D2A}" type="pres">
      <dgm:prSet presAssocID="{C07878F6-0B40-44C7-AC41-5F1FB25E85F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9A2A39B-BB3A-4C1A-8B7A-7BEE49495D11}" type="pres">
      <dgm:prSet presAssocID="{C07878F6-0B40-44C7-AC41-5F1FB25E85F4}" presName="accent_3" presStyleCnt="0"/>
      <dgm:spPr/>
    </dgm:pt>
    <dgm:pt modelId="{4571D94F-7E2A-485D-8078-15D905C46981}" type="pres">
      <dgm:prSet presAssocID="{C07878F6-0B40-44C7-AC41-5F1FB25E85F4}" presName="accentRepeatNode" presStyleLbl="solidFgAcc1" presStyleIdx="2" presStyleCnt="4"/>
      <dgm:spPr>
        <a:ln>
          <a:solidFill>
            <a:schemeClr val="bg2">
              <a:lumMod val="25000"/>
            </a:schemeClr>
          </a:solidFill>
        </a:ln>
      </dgm:spPr>
    </dgm:pt>
    <dgm:pt modelId="{2EFA06CD-1A0E-4282-AFC7-0C4B1F8078AE}" type="pres">
      <dgm:prSet presAssocID="{B8724447-E077-47D6-A213-0831E884FA4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2C9D288-D941-490F-8186-5B0F54D7F80D}" type="pres">
      <dgm:prSet presAssocID="{B8724447-E077-47D6-A213-0831E884FA41}" presName="accent_4" presStyleCnt="0"/>
      <dgm:spPr/>
    </dgm:pt>
    <dgm:pt modelId="{4FC3F4E9-0773-4F23-B617-782FDB646650}" type="pres">
      <dgm:prSet presAssocID="{B8724447-E077-47D6-A213-0831E884FA41}" presName="accentRepeatNode" presStyleLbl="solidFgAcc1" presStyleIdx="3" presStyleCnt="4"/>
      <dgm:spPr>
        <a:ln>
          <a:solidFill>
            <a:schemeClr val="bg2">
              <a:lumMod val="25000"/>
            </a:schemeClr>
          </a:solidFill>
        </a:ln>
      </dgm:spPr>
    </dgm:pt>
  </dgm:ptLst>
  <dgm:cxnLst>
    <dgm:cxn modelId="{14CF96EE-EBC5-48D4-89E6-D828802C8124}" type="presOf" srcId="{41258A04-B19E-49E6-B183-0E238198186F}" destId="{7DE1FA9D-CC8D-4C02-947C-8EB28AD639EA}" srcOrd="0" destOrd="0" presId="urn:microsoft.com/office/officeart/2008/layout/VerticalCurvedList"/>
    <dgm:cxn modelId="{1CCED3AB-EB72-4CD2-B28D-99D37D4DA60E}" type="presOf" srcId="{3AA96117-4F4C-488E-AD60-0D4BA09592F4}" destId="{AA1EE3ED-6F10-45B0-A688-F842A63ABC60}" srcOrd="0" destOrd="0" presId="urn:microsoft.com/office/officeart/2008/layout/VerticalCurvedList"/>
    <dgm:cxn modelId="{1A69BF05-4F44-499A-8D7C-A8B3CFF646D6}" type="presOf" srcId="{1A6E21C4-EE7D-4252-9C68-90A9A3FF0623}" destId="{28C08B29-CB5B-4551-A9E9-177BD9E9A760}" srcOrd="0" destOrd="0" presId="urn:microsoft.com/office/officeart/2008/layout/VerticalCurvedList"/>
    <dgm:cxn modelId="{CB0225A2-7C2F-4357-A057-CF97405696E0}" srcId="{3AA96117-4F4C-488E-AD60-0D4BA09592F4}" destId="{41258A04-B19E-49E6-B183-0E238198186F}" srcOrd="0" destOrd="0" parTransId="{DDEA594A-7A81-40C7-B88A-40DDB676A461}" sibTransId="{1A6E21C4-EE7D-4252-9C68-90A9A3FF0623}"/>
    <dgm:cxn modelId="{24D10B39-9E8C-48C4-A213-0DBB4B4FFA85}" srcId="{3AA96117-4F4C-488E-AD60-0D4BA09592F4}" destId="{C07878F6-0B40-44C7-AC41-5F1FB25E85F4}" srcOrd="2" destOrd="0" parTransId="{ADCD2FAB-3BFF-4147-9C4F-DD47E0C528DA}" sibTransId="{CD4C2F2E-AE14-4130-816F-9B0F53E7FECB}"/>
    <dgm:cxn modelId="{3D78C7DA-55EF-4FA0-927B-C7B3C96A794D}" type="presOf" srcId="{B8724447-E077-47D6-A213-0831E884FA41}" destId="{2EFA06CD-1A0E-4282-AFC7-0C4B1F8078AE}" srcOrd="0" destOrd="0" presId="urn:microsoft.com/office/officeart/2008/layout/VerticalCurvedList"/>
    <dgm:cxn modelId="{DFC64F3E-BDA6-4F2C-98A2-91B4200CB0AE}" type="presOf" srcId="{C07878F6-0B40-44C7-AC41-5F1FB25E85F4}" destId="{52475B33-4322-48C6-9975-AD023DDA5D2A}" srcOrd="0" destOrd="0" presId="urn:microsoft.com/office/officeart/2008/layout/VerticalCurvedList"/>
    <dgm:cxn modelId="{F1425136-C5E6-4337-9704-8532B4F098B2}" srcId="{3AA96117-4F4C-488E-AD60-0D4BA09592F4}" destId="{B8724447-E077-47D6-A213-0831E884FA41}" srcOrd="3" destOrd="0" parTransId="{B4C9EFA3-67B4-4D22-BDB2-B28A4359556A}" sibTransId="{3BDE8671-2F42-496A-A267-F12FF35AA821}"/>
    <dgm:cxn modelId="{DE062B98-916F-4764-AB35-BD1FD522CBFD}" type="presOf" srcId="{4EBF07F8-C886-41A6-860B-A984BBBB1C49}" destId="{E4C92618-0F36-449E-ABF4-AE8029A29B23}" srcOrd="0" destOrd="0" presId="urn:microsoft.com/office/officeart/2008/layout/VerticalCurvedList"/>
    <dgm:cxn modelId="{87652564-2FA7-4A2C-8A37-D3595C69ABE8}" srcId="{3AA96117-4F4C-488E-AD60-0D4BA09592F4}" destId="{4EBF07F8-C886-41A6-860B-A984BBBB1C49}" srcOrd="1" destOrd="0" parTransId="{2374F65F-CE5C-4EAA-9A8D-CF31DFD81126}" sibTransId="{DCE1E3A4-5FAD-48D2-8681-0912B1529D74}"/>
    <dgm:cxn modelId="{77A27EA1-3820-4424-B780-2380BD243C1B}" type="presParOf" srcId="{AA1EE3ED-6F10-45B0-A688-F842A63ABC60}" destId="{6EBA0302-748B-4C01-8F92-E73FD83F06BB}" srcOrd="0" destOrd="0" presId="urn:microsoft.com/office/officeart/2008/layout/VerticalCurvedList"/>
    <dgm:cxn modelId="{F416B80A-EC49-485D-9545-35EFC34ACDAF}" type="presParOf" srcId="{6EBA0302-748B-4C01-8F92-E73FD83F06BB}" destId="{D2A59728-7442-4091-87B5-C50271FAF4C8}" srcOrd="0" destOrd="0" presId="urn:microsoft.com/office/officeart/2008/layout/VerticalCurvedList"/>
    <dgm:cxn modelId="{A1D0B52C-699B-4E5D-9C28-10C006EBA35C}" type="presParOf" srcId="{D2A59728-7442-4091-87B5-C50271FAF4C8}" destId="{27D85E4A-14EA-4A05-A0AB-FA499ACF56D6}" srcOrd="0" destOrd="0" presId="urn:microsoft.com/office/officeart/2008/layout/VerticalCurvedList"/>
    <dgm:cxn modelId="{705FB2DD-90B2-4D38-B12C-B7EFF523670E}" type="presParOf" srcId="{D2A59728-7442-4091-87B5-C50271FAF4C8}" destId="{28C08B29-CB5B-4551-A9E9-177BD9E9A760}" srcOrd="1" destOrd="0" presId="urn:microsoft.com/office/officeart/2008/layout/VerticalCurvedList"/>
    <dgm:cxn modelId="{747DDD36-A8CD-4C16-B40A-A24167231C7C}" type="presParOf" srcId="{D2A59728-7442-4091-87B5-C50271FAF4C8}" destId="{531AB702-9F3C-4F23-A083-1769055C03B8}" srcOrd="2" destOrd="0" presId="urn:microsoft.com/office/officeart/2008/layout/VerticalCurvedList"/>
    <dgm:cxn modelId="{0FE2C801-11C2-4072-BC3D-EA82A214710F}" type="presParOf" srcId="{D2A59728-7442-4091-87B5-C50271FAF4C8}" destId="{DA8D287A-7BF2-49B3-A4E0-18FEC9D92A7C}" srcOrd="3" destOrd="0" presId="urn:microsoft.com/office/officeart/2008/layout/VerticalCurvedList"/>
    <dgm:cxn modelId="{18D46064-B62D-4E4D-9FE6-B997370987EF}" type="presParOf" srcId="{6EBA0302-748B-4C01-8F92-E73FD83F06BB}" destId="{7DE1FA9D-CC8D-4C02-947C-8EB28AD639EA}" srcOrd="1" destOrd="0" presId="urn:microsoft.com/office/officeart/2008/layout/VerticalCurvedList"/>
    <dgm:cxn modelId="{60C0F5A3-7338-4184-B9B8-39D934DDB0FB}" type="presParOf" srcId="{6EBA0302-748B-4C01-8F92-E73FD83F06BB}" destId="{1AB4AAA5-61C4-4AF1-9031-03A5A231B200}" srcOrd="2" destOrd="0" presId="urn:microsoft.com/office/officeart/2008/layout/VerticalCurvedList"/>
    <dgm:cxn modelId="{DF461839-1ED0-4AEF-9CC9-8A14E121D518}" type="presParOf" srcId="{1AB4AAA5-61C4-4AF1-9031-03A5A231B200}" destId="{0C715383-BAE7-41F7-BB23-E6636E8932F0}" srcOrd="0" destOrd="0" presId="urn:microsoft.com/office/officeart/2008/layout/VerticalCurvedList"/>
    <dgm:cxn modelId="{6803F8A8-08AE-4ABD-BF56-7DE97DFCE758}" type="presParOf" srcId="{6EBA0302-748B-4C01-8F92-E73FD83F06BB}" destId="{E4C92618-0F36-449E-ABF4-AE8029A29B23}" srcOrd="3" destOrd="0" presId="urn:microsoft.com/office/officeart/2008/layout/VerticalCurvedList"/>
    <dgm:cxn modelId="{527B03D7-CA4F-4397-84E7-9713E5094C71}" type="presParOf" srcId="{6EBA0302-748B-4C01-8F92-E73FD83F06BB}" destId="{9928DFCF-F608-4627-9005-55F529BFDE14}" srcOrd="4" destOrd="0" presId="urn:microsoft.com/office/officeart/2008/layout/VerticalCurvedList"/>
    <dgm:cxn modelId="{33B52DFC-56B6-4428-882F-A7B36EED19AC}" type="presParOf" srcId="{9928DFCF-F608-4627-9005-55F529BFDE14}" destId="{2CAC15EB-64C4-46E6-BB2F-8898E2F9B788}" srcOrd="0" destOrd="0" presId="urn:microsoft.com/office/officeart/2008/layout/VerticalCurvedList"/>
    <dgm:cxn modelId="{3D868B77-1268-4577-8721-ABECCA78F947}" type="presParOf" srcId="{6EBA0302-748B-4C01-8F92-E73FD83F06BB}" destId="{52475B33-4322-48C6-9975-AD023DDA5D2A}" srcOrd="5" destOrd="0" presId="urn:microsoft.com/office/officeart/2008/layout/VerticalCurvedList"/>
    <dgm:cxn modelId="{14E0FA4B-9CD9-466C-81F7-84481F8F4B37}" type="presParOf" srcId="{6EBA0302-748B-4C01-8F92-E73FD83F06BB}" destId="{59A2A39B-BB3A-4C1A-8B7A-7BEE49495D11}" srcOrd="6" destOrd="0" presId="urn:microsoft.com/office/officeart/2008/layout/VerticalCurvedList"/>
    <dgm:cxn modelId="{C588EFA1-D5AA-4009-A19E-D4933F2E90FC}" type="presParOf" srcId="{59A2A39B-BB3A-4C1A-8B7A-7BEE49495D11}" destId="{4571D94F-7E2A-485D-8078-15D905C46981}" srcOrd="0" destOrd="0" presId="urn:microsoft.com/office/officeart/2008/layout/VerticalCurvedList"/>
    <dgm:cxn modelId="{FFDEF9A7-8E68-47B7-82C2-07393B50E88F}" type="presParOf" srcId="{6EBA0302-748B-4C01-8F92-E73FD83F06BB}" destId="{2EFA06CD-1A0E-4282-AFC7-0C4B1F8078AE}" srcOrd="7" destOrd="0" presId="urn:microsoft.com/office/officeart/2008/layout/VerticalCurvedList"/>
    <dgm:cxn modelId="{6BD51684-E459-4566-A268-51DF2D092071}" type="presParOf" srcId="{6EBA0302-748B-4C01-8F92-E73FD83F06BB}" destId="{D2C9D288-D941-490F-8186-5B0F54D7F80D}" srcOrd="8" destOrd="0" presId="urn:microsoft.com/office/officeart/2008/layout/VerticalCurvedList"/>
    <dgm:cxn modelId="{10ECE928-2AC2-43FF-BF00-ED6DFCB39320}" type="presParOf" srcId="{D2C9D288-D941-490F-8186-5B0F54D7F80D}" destId="{4FC3F4E9-0773-4F23-B617-782FDB64665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5073DB-7F16-49BB-B53D-4EDA17A9FEB1}" type="doc">
      <dgm:prSet loTypeId="urn:microsoft.com/office/officeart/2005/8/layout/radial6" loCatId="cycle" qsTypeId="urn:microsoft.com/office/officeart/2005/8/quickstyle/simple1#3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1CF8C55A-E179-4958-9743-3C7B5F79E207}">
      <dgm:prSet phldrT="[Texto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dirty="0" smtClean="0">
              <a:latin typeface="Impact" pitchFamily="34" charset="0"/>
            </a:rPr>
            <a:t>PLAN VIVE DIGITAL</a:t>
          </a:r>
          <a:endParaRPr lang="es-CO" dirty="0">
            <a:latin typeface="Impact" pitchFamily="34" charset="0"/>
          </a:endParaRPr>
        </a:p>
      </dgm:t>
    </dgm:pt>
    <dgm:pt modelId="{5037614C-00B7-489A-8B78-EDF72131CA45}" type="parTrans" cxnId="{0C5FEE33-701C-4893-A3A9-6252C3E34D64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FC9F1AF2-DB58-40CF-B5B3-4BCA0DC80878}" type="sibTrans" cxnId="{0C5FEE33-701C-4893-A3A9-6252C3E34D64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4A37779A-65D7-4DDE-9C5B-ED0387128C3E}">
      <dgm:prSet phldrT="[Texto]"/>
      <dgm:spPr>
        <a:noFill/>
        <a:ln>
          <a:noFill/>
        </a:ln>
      </dgm:spPr>
      <dgm:t>
        <a:bodyPr/>
        <a:lstStyle/>
        <a:p>
          <a:r>
            <a:rPr lang="es-CO" dirty="0" smtClean="0">
              <a:noFill/>
              <a:latin typeface="Impact" pitchFamily="34" charset="0"/>
            </a:rPr>
            <a:t>Nariño</a:t>
          </a:r>
          <a:endParaRPr lang="es-CO" dirty="0">
            <a:noFill/>
            <a:latin typeface="Impact" pitchFamily="34" charset="0"/>
          </a:endParaRPr>
        </a:p>
      </dgm:t>
    </dgm:pt>
    <dgm:pt modelId="{4B30DB4B-9320-48C7-97B0-23365FBD033B}" type="sibTrans" cxnId="{FF695C71-7BD3-4D4A-A759-612A9676F12A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es-CO">
            <a:latin typeface="Impact" pitchFamily="34" charset="0"/>
          </a:endParaRPr>
        </a:p>
      </dgm:t>
    </dgm:pt>
    <dgm:pt modelId="{FC0FC3AC-B49A-412B-96E4-7B56DA140202}" type="parTrans" cxnId="{FF695C71-7BD3-4D4A-A759-612A9676F12A}">
      <dgm:prSet/>
      <dgm:spPr/>
      <dgm:t>
        <a:bodyPr/>
        <a:lstStyle/>
        <a:p>
          <a:endParaRPr lang="es-CO">
            <a:latin typeface="Impact" pitchFamily="34" charset="0"/>
          </a:endParaRPr>
        </a:p>
      </dgm:t>
    </dgm:pt>
    <dgm:pt modelId="{6DF5AEA9-F29B-4756-A2AC-38E415963FD1}" type="pres">
      <dgm:prSet presAssocID="{5B5073DB-7F16-49BB-B53D-4EDA17A9FEB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25374CF-1D6A-48EF-9EC3-43A9E7960AAD}" type="pres">
      <dgm:prSet presAssocID="{1CF8C55A-E179-4958-9743-3C7B5F79E207}" presName="centerShape" presStyleLbl="node0" presStyleIdx="0" presStyleCnt="1" custScaleX="117701" custScaleY="117701" custLinFactNeighborY="2772"/>
      <dgm:spPr/>
      <dgm:t>
        <a:bodyPr/>
        <a:lstStyle/>
        <a:p>
          <a:endParaRPr lang="es-CO"/>
        </a:p>
      </dgm:t>
    </dgm:pt>
    <dgm:pt modelId="{1F5569C5-3623-4C9F-AB77-3B17E6B3541D}" type="pres">
      <dgm:prSet presAssocID="{4A37779A-65D7-4DDE-9C5B-ED0387128C3E}" presName="oneComp" presStyleCnt="0"/>
      <dgm:spPr/>
    </dgm:pt>
    <dgm:pt modelId="{40797CF5-939C-4718-BC29-A89859FA46A7}" type="pres">
      <dgm:prSet presAssocID="{4A37779A-65D7-4DDE-9C5B-ED0387128C3E}" presName="dummyConnPt" presStyleCnt="0"/>
      <dgm:spPr/>
    </dgm:pt>
    <dgm:pt modelId="{8F951287-563E-45BE-ACDB-BC9F6F5138D5}" type="pres">
      <dgm:prSet presAssocID="{4A37779A-65D7-4DDE-9C5B-ED0387128C3E}" presName="oneNode" presStyleLbl="node1" presStyleIdx="0" presStyleCnt="1" custLinFactX="-51657" custLinFactNeighborX="-100000" custLinFactNeighborY="9203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4C22B9C-7140-488D-9BDF-C65A914CED19}" type="pres">
      <dgm:prSet presAssocID="{4A37779A-65D7-4DDE-9C5B-ED0387128C3E}" presName="dummya" presStyleCnt="0"/>
      <dgm:spPr/>
    </dgm:pt>
    <dgm:pt modelId="{92D78B9F-0F2C-4B09-8312-FB10696FD7E2}" type="pres">
      <dgm:prSet presAssocID="{4A37779A-65D7-4DDE-9C5B-ED0387128C3E}" presName="dummyb" presStyleCnt="0"/>
      <dgm:spPr/>
    </dgm:pt>
    <dgm:pt modelId="{A26F8F4D-1429-4145-BB9E-098844C09651}" type="pres">
      <dgm:prSet presAssocID="{4A37779A-65D7-4DDE-9C5B-ED0387128C3E}" presName="dummyc" presStyleCnt="0"/>
      <dgm:spPr/>
    </dgm:pt>
    <dgm:pt modelId="{EB6C70EA-FE93-47E0-ADA1-C3F8D32E63EC}" type="pres">
      <dgm:prSet presAssocID="{4B30DB4B-9320-48C7-97B0-23365FBD033B}" presName="singleconn" presStyleLbl="sibTrans2D1" presStyleIdx="0" presStyleCnt="1" custLinFactNeighborY="3958"/>
      <dgm:spPr/>
      <dgm:t>
        <a:bodyPr/>
        <a:lstStyle/>
        <a:p>
          <a:endParaRPr lang="es-CO"/>
        </a:p>
      </dgm:t>
    </dgm:pt>
  </dgm:ptLst>
  <dgm:cxnLst>
    <dgm:cxn modelId="{7A4902A5-BC37-41EF-89B6-7962652F9374}" type="presOf" srcId="{1CF8C55A-E179-4958-9743-3C7B5F79E207}" destId="{F25374CF-1D6A-48EF-9EC3-43A9E7960AAD}" srcOrd="0" destOrd="0" presId="urn:microsoft.com/office/officeart/2005/8/layout/radial6"/>
    <dgm:cxn modelId="{FF695C71-7BD3-4D4A-A759-612A9676F12A}" srcId="{1CF8C55A-E179-4958-9743-3C7B5F79E207}" destId="{4A37779A-65D7-4DDE-9C5B-ED0387128C3E}" srcOrd="0" destOrd="0" parTransId="{FC0FC3AC-B49A-412B-96E4-7B56DA140202}" sibTransId="{4B30DB4B-9320-48C7-97B0-23365FBD033B}"/>
    <dgm:cxn modelId="{F0BD1412-4C8B-4169-A2AA-E699A46391CC}" type="presOf" srcId="{4A37779A-65D7-4DDE-9C5B-ED0387128C3E}" destId="{8F951287-563E-45BE-ACDB-BC9F6F5138D5}" srcOrd="0" destOrd="0" presId="urn:microsoft.com/office/officeart/2005/8/layout/radial6"/>
    <dgm:cxn modelId="{FD6B3F8B-0FD4-40F9-B2C4-9BC4B6DD5FEA}" type="presOf" srcId="{4B30DB4B-9320-48C7-97B0-23365FBD033B}" destId="{EB6C70EA-FE93-47E0-ADA1-C3F8D32E63EC}" srcOrd="0" destOrd="0" presId="urn:microsoft.com/office/officeart/2005/8/layout/radial6"/>
    <dgm:cxn modelId="{0C5FEE33-701C-4893-A3A9-6252C3E34D64}" srcId="{5B5073DB-7F16-49BB-B53D-4EDA17A9FEB1}" destId="{1CF8C55A-E179-4958-9743-3C7B5F79E207}" srcOrd="0" destOrd="0" parTransId="{5037614C-00B7-489A-8B78-EDF72131CA45}" sibTransId="{FC9F1AF2-DB58-40CF-B5B3-4BCA0DC80878}"/>
    <dgm:cxn modelId="{30A48668-D20D-4B33-8DBA-6E5BB6FB890A}" type="presOf" srcId="{5B5073DB-7F16-49BB-B53D-4EDA17A9FEB1}" destId="{6DF5AEA9-F29B-4756-A2AC-38E415963FD1}" srcOrd="0" destOrd="0" presId="urn:microsoft.com/office/officeart/2005/8/layout/radial6"/>
    <dgm:cxn modelId="{C39DA885-AF13-474C-BA11-AEA774A3A01B}" type="presParOf" srcId="{6DF5AEA9-F29B-4756-A2AC-38E415963FD1}" destId="{F25374CF-1D6A-48EF-9EC3-43A9E7960AAD}" srcOrd="0" destOrd="0" presId="urn:microsoft.com/office/officeart/2005/8/layout/radial6"/>
    <dgm:cxn modelId="{315A20FB-7BB0-4647-B3DA-A3CC9F789598}" type="presParOf" srcId="{6DF5AEA9-F29B-4756-A2AC-38E415963FD1}" destId="{1F5569C5-3623-4C9F-AB77-3B17E6B3541D}" srcOrd="1" destOrd="0" presId="urn:microsoft.com/office/officeart/2005/8/layout/radial6"/>
    <dgm:cxn modelId="{A3E8936D-90A1-46DD-86AD-3C74B37E0B75}" type="presParOf" srcId="{1F5569C5-3623-4C9F-AB77-3B17E6B3541D}" destId="{40797CF5-939C-4718-BC29-A89859FA46A7}" srcOrd="0" destOrd="0" presId="urn:microsoft.com/office/officeart/2005/8/layout/radial6"/>
    <dgm:cxn modelId="{3E695691-2D5E-47F7-B0C0-8F0470ED7001}" type="presParOf" srcId="{1F5569C5-3623-4C9F-AB77-3B17E6B3541D}" destId="{8F951287-563E-45BE-ACDB-BC9F6F5138D5}" srcOrd="1" destOrd="0" presId="urn:microsoft.com/office/officeart/2005/8/layout/radial6"/>
    <dgm:cxn modelId="{F64D0A4D-E20D-47D2-A665-976A99CFFBC9}" type="presParOf" srcId="{6DF5AEA9-F29B-4756-A2AC-38E415963FD1}" destId="{B4C22B9C-7140-488D-9BDF-C65A914CED19}" srcOrd="2" destOrd="0" presId="urn:microsoft.com/office/officeart/2005/8/layout/radial6"/>
    <dgm:cxn modelId="{A3EAAB31-2D48-4AA5-831C-57702E235E80}" type="presParOf" srcId="{6DF5AEA9-F29B-4756-A2AC-38E415963FD1}" destId="{92D78B9F-0F2C-4B09-8312-FB10696FD7E2}" srcOrd="3" destOrd="0" presId="urn:microsoft.com/office/officeart/2005/8/layout/radial6"/>
    <dgm:cxn modelId="{DABD9B74-94CA-4B90-ACF8-33ADF04C77AB}" type="presParOf" srcId="{6DF5AEA9-F29B-4756-A2AC-38E415963FD1}" destId="{A26F8F4D-1429-4145-BB9E-098844C09651}" srcOrd="4" destOrd="0" presId="urn:microsoft.com/office/officeart/2005/8/layout/radial6"/>
    <dgm:cxn modelId="{60EBC66B-F0AB-4F53-A9B0-1A141D780058}" type="presParOf" srcId="{6DF5AEA9-F29B-4756-A2AC-38E415963FD1}" destId="{EB6C70EA-FE93-47E0-ADA1-C3F8D32E63EC}" srcOrd="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A96117-4F4C-488E-AD60-0D4BA09592F4}" type="doc">
      <dgm:prSet loTypeId="urn:microsoft.com/office/officeart/2008/layout/VerticalCurvedList" loCatId="list" qsTypeId="urn:microsoft.com/office/officeart/2005/8/quickstyle/simple1#4" qsCatId="simple" csTypeId="urn:microsoft.com/office/officeart/2005/8/colors/accent0_3" csCatId="mainScheme" phldr="1"/>
      <dgm:spPr/>
      <dgm:t>
        <a:bodyPr/>
        <a:lstStyle/>
        <a:p>
          <a:endParaRPr lang="es-CO"/>
        </a:p>
      </dgm:t>
    </dgm:pt>
    <dgm:pt modelId="{41258A04-B19E-49E6-B183-0E238198186F}">
      <dgm:prSet phldrT="[Texto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CO" sz="3600" b="0" dirty="0" smtClean="0">
              <a:latin typeface="Impact" pitchFamily="34" charset="0"/>
            </a:rPr>
            <a:t>212  </a:t>
          </a:r>
          <a:r>
            <a:rPr lang="es-CO" sz="3200" b="0" dirty="0" smtClean="0">
              <a:latin typeface="Impact" pitchFamily="34" charset="0"/>
            </a:rPr>
            <a:t>Mipymes</a:t>
          </a:r>
          <a:endParaRPr lang="es-CO" sz="2400" b="0" dirty="0">
            <a:latin typeface="Impact" pitchFamily="34" charset="0"/>
          </a:endParaRPr>
        </a:p>
      </dgm:t>
    </dgm:pt>
    <dgm:pt modelId="{DDEA594A-7A81-40C7-B88A-40DDB676A461}" type="parTrans" cxnId="{CB0225A2-7C2F-4357-A057-CF97405696E0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1A6E21C4-EE7D-4252-9C68-90A9A3FF0623}" type="sibTrans" cxnId="{CB0225A2-7C2F-4357-A057-CF97405696E0}">
      <dgm:prSet/>
      <dgm:spPr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es-CO" sz="2800" b="0">
            <a:solidFill>
              <a:schemeClr val="bg2">
                <a:lumMod val="50000"/>
              </a:schemeClr>
            </a:solidFill>
            <a:latin typeface="Impact" pitchFamily="34" charset="0"/>
          </a:endParaRPr>
        </a:p>
      </dgm:t>
    </dgm:pt>
    <dgm:pt modelId="{4EBF07F8-C886-41A6-860B-A984BBBB1C49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3000" b="0" dirty="0" smtClean="0">
              <a:latin typeface="Impact" pitchFamily="34" charset="0"/>
            </a:rPr>
            <a:t>43</a:t>
          </a:r>
          <a:r>
            <a:rPr lang="es-CO" sz="2400" b="0" dirty="0" smtClean="0">
              <a:latin typeface="Impact" pitchFamily="34" charset="0"/>
            </a:rPr>
            <a:t> </a:t>
          </a:r>
          <a:r>
            <a:rPr lang="es-CO" sz="2300" b="0" dirty="0" smtClean="0">
              <a:latin typeface="Impact" pitchFamily="34" charset="0"/>
            </a:rPr>
            <a:t>Usuarios de Puntos o Kioscos Vive Digital</a:t>
          </a:r>
          <a:endParaRPr lang="es-CO" sz="2300" b="0" dirty="0">
            <a:latin typeface="Impact" pitchFamily="34" charset="0"/>
          </a:endParaRPr>
        </a:p>
      </dgm:t>
    </dgm:pt>
    <dgm:pt modelId="{2374F65F-CE5C-4EAA-9A8D-CF31DFD81126}" type="parTrans" cxnId="{87652564-2FA7-4A2C-8A37-D3595C69ABE8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DCE1E3A4-5FAD-48D2-8681-0912B1529D74}" type="sibTrans" cxnId="{87652564-2FA7-4A2C-8A37-D3595C69ABE8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C07878F6-0B40-44C7-AC41-5F1FB25E85F4}">
      <dgm:prSet phldrT="[Texto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CO" sz="3100" b="0" dirty="0" smtClean="0">
              <a:latin typeface="Impact" pitchFamily="34" charset="0"/>
            </a:rPr>
            <a:t>14</a:t>
          </a:r>
          <a:r>
            <a:rPr lang="es-CO" sz="3200" b="0" dirty="0" smtClean="0">
              <a:latin typeface="Impact" pitchFamily="34" charset="0"/>
            </a:rPr>
            <a:t>  </a:t>
          </a:r>
          <a:r>
            <a:rPr lang="es-CO" sz="2400" b="0" dirty="0" smtClean="0">
              <a:latin typeface="Impact" pitchFamily="34" charset="0"/>
            </a:rPr>
            <a:t>Administradores de Puntos o Kioscos Vive Digital </a:t>
          </a:r>
          <a:endParaRPr lang="es-CO" sz="2400" b="0" dirty="0">
            <a:latin typeface="Impact" pitchFamily="34" charset="0"/>
          </a:endParaRPr>
        </a:p>
      </dgm:t>
    </dgm:pt>
    <dgm:pt modelId="{ADCD2FAB-3BFF-4147-9C4F-DD47E0C528DA}" type="parTrans" cxnId="{24D10B39-9E8C-48C4-A213-0DBB4B4FFA85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CD4C2F2E-AE14-4130-816F-9B0F53E7FECB}" type="sibTrans" cxnId="{24D10B39-9E8C-48C4-A213-0DBB4B4FFA85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B8724447-E077-47D6-A213-0831E884FA41}">
      <dgm:prSet phldrT="[Texto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s-CO" sz="3600" b="0" dirty="0" smtClean="0">
              <a:latin typeface="Impact" pitchFamily="34" charset="0"/>
            </a:rPr>
            <a:t>21 </a:t>
          </a:r>
          <a:r>
            <a:rPr lang="es-CO" sz="3200" b="0" dirty="0" smtClean="0">
              <a:latin typeface="Impact" pitchFamily="34" charset="0"/>
            </a:rPr>
            <a:t>Instituciones Educativas</a:t>
          </a:r>
          <a:endParaRPr lang="es-CO" sz="3200" b="0" dirty="0">
            <a:latin typeface="Impact" pitchFamily="34" charset="0"/>
          </a:endParaRPr>
        </a:p>
      </dgm:t>
    </dgm:pt>
    <dgm:pt modelId="{B4C9EFA3-67B4-4D22-BDB2-B28A4359556A}" type="parTrans" cxnId="{F1425136-C5E6-4337-9704-8532B4F098B2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3BDE8671-2F42-496A-A267-F12FF35AA821}" type="sibTrans" cxnId="{F1425136-C5E6-4337-9704-8532B4F098B2}">
      <dgm:prSet/>
      <dgm:spPr/>
      <dgm:t>
        <a:bodyPr/>
        <a:lstStyle/>
        <a:p>
          <a:endParaRPr lang="es-CO" sz="2800" b="0">
            <a:latin typeface="Impact" pitchFamily="34" charset="0"/>
          </a:endParaRPr>
        </a:p>
      </dgm:t>
    </dgm:pt>
    <dgm:pt modelId="{92A23586-F208-440C-8376-AA23D568717E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2400" b="0" dirty="0" smtClean="0">
              <a:latin typeface="Impact" pitchFamily="34" charset="0"/>
            </a:rPr>
            <a:t>21 </a:t>
          </a:r>
          <a:r>
            <a:rPr lang="es-CO" sz="2200" b="0" dirty="0" smtClean="0">
              <a:latin typeface="Impact" pitchFamily="34" charset="0"/>
            </a:rPr>
            <a:t>Representantes de la institucionalidad TIC</a:t>
          </a:r>
          <a:endParaRPr lang="es-CO" sz="2200" b="0" dirty="0">
            <a:latin typeface="Impact" pitchFamily="34" charset="0"/>
          </a:endParaRPr>
        </a:p>
      </dgm:t>
    </dgm:pt>
    <dgm:pt modelId="{655B7DDC-7147-466B-A446-41277D09F4D3}" type="parTrans" cxnId="{85AE75E9-546F-4E75-A27B-174C6399857C}">
      <dgm:prSet/>
      <dgm:spPr/>
      <dgm:t>
        <a:bodyPr/>
        <a:lstStyle/>
        <a:p>
          <a:endParaRPr lang="es-CO" sz="2800" b="0"/>
        </a:p>
      </dgm:t>
    </dgm:pt>
    <dgm:pt modelId="{409FABA7-DE80-42BD-87F9-5B8F4DBDC149}" type="sibTrans" cxnId="{85AE75E9-546F-4E75-A27B-174C6399857C}">
      <dgm:prSet/>
      <dgm:spPr/>
      <dgm:t>
        <a:bodyPr/>
        <a:lstStyle/>
        <a:p>
          <a:endParaRPr lang="es-CO" sz="2800" b="0"/>
        </a:p>
      </dgm:t>
    </dgm:pt>
    <dgm:pt modelId="{F781FF18-CAF5-4246-A3B9-4C88316DF38A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3600" b="0" dirty="0" smtClean="0">
              <a:latin typeface="Impact" pitchFamily="34" charset="0"/>
            </a:rPr>
            <a:t>11 </a:t>
          </a:r>
          <a:r>
            <a:rPr lang="es-CO" sz="3200" b="0" dirty="0" smtClean="0">
              <a:latin typeface="Impact" pitchFamily="34" charset="0"/>
            </a:rPr>
            <a:t>Medios de Comunicación</a:t>
          </a:r>
          <a:endParaRPr lang="es-CO" sz="3200" b="0" dirty="0">
            <a:latin typeface="Impact" pitchFamily="34" charset="0"/>
          </a:endParaRPr>
        </a:p>
      </dgm:t>
    </dgm:pt>
    <dgm:pt modelId="{6CFA931C-0070-41F4-BB18-5AE685FEE354}" type="parTrans" cxnId="{B6A3E9B7-325E-4371-9D74-21880F2D3035}">
      <dgm:prSet/>
      <dgm:spPr/>
      <dgm:t>
        <a:bodyPr/>
        <a:lstStyle/>
        <a:p>
          <a:endParaRPr lang="es-CO" sz="2800" b="0"/>
        </a:p>
      </dgm:t>
    </dgm:pt>
    <dgm:pt modelId="{3213D3F8-2B70-487E-9A81-904602372256}" type="sibTrans" cxnId="{B6A3E9B7-325E-4371-9D74-21880F2D3035}">
      <dgm:prSet/>
      <dgm:spPr/>
      <dgm:t>
        <a:bodyPr/>
        <a:lstStyle/>
        <a:p>
          <a:endParaRPr lang="es-CO" sz="2800" b="0"/>
        </a:p>
      </dgm:t>
    </dgm:pt>
    <dgm:pt modelId="{AA1EE3ED-6F10-45B0-A688-F842A63ABC60}" type="pres">
      <dgm:prSet presAssocID="{3AA96117-4F4C-488E-AD60-0D4BA09592F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O"/>
        </a:p>
      </dgm:t>
    </dgm:pt>
    <dgm:pt modelId="{6EBA0302-748B-4C01-8F92-E73FD83F06BB}" type="pres">
      <dgm:prSet presAssocID="{3AA96117-4F4C-488E-AD60-0D4BA09592F4}" presName="Name1" presStyleCnt="0"/>
      <dgm:spPr/>
    </dgm:pt>
    <dgm:pt modelId="{D2A59728-7442-4091-87B5-C50271FAF4C8}" type="pres">
      <dgm:prSet presAssocID="{3AA96117-4F4C-488E-AD60-0D4BA09592F4}" presName="cycle" presStyleCnt="0"/>
      <dgm:spPr/>
    </dgm:pt>
    <dgm:pt modelId="{27D85E4A-14EA-4A05-A0AB-FA499ACF56D6}" type="pres">
      <dgm:prSet presAssocID="{3AA96117-4F4C-488E-AD60-0D4BA09592F4}" presName="srcNode" presStyleLbl="node1" presStyleIdx="0" presStyleCnt="6"/>
      <dgm:spPr/>
    </dgm:pt>
    <dgm:pt modelId="{28C08B29-CB5B-4551-A9E9-177BD9E9A760}" type="pres">
      <dgm:prSet presAssocID="{3AA96117-4F4C-488E-AD60-0D4BA09592F4}" presName="conn" presStyleLbl="parChTrans1D2" presStyleIdx="0" presStyleCnt="1"/>
      <dgm:spPr/>
      <dgm:t>
        <a:bodyPr/>
        <a:lstStyle/>
        <a:p>
          <a:endParaRPr lang="es-CO"/>
        </a:p>
      </dgm:t>
    </dgm:pt>
    <dgm:pt modelId="{531AB702-9F3C-4F23-A083-1769055C03B8}" type="pres">
      <dgm:prSet presAssocID="{3AA96117-4F4C-488E-AD60-0D4BA09592F4}" presName="extraNode" presStyleLbl="node1" presStyleIdx="0" presStyleCnt="6"/>
      <dgm:spPr/>
    </dgm:pt>
    <dgm:pt modelId="{DA8D287A-7BF2-49B3-A4E0-18FEC9D92A7C}" type="pres">
      <dgm:prSet presAssocID="{3AA96117-4F4C-488E-AD60-0D4BA09592F4}" presName="dstNode" presStyleLbl="node1" presStyleIdx="0" presStyleCnt="6"/>
      <dgm:spPr/>
    </dgm:pt>
    <dgm:pt modelId="{7DE1FA9D-CC8D-4C02-947C-8EB28AD639EA}" type="pres">
      <dgm:prSet presAssocID="{41258A04-B19E-49E6-B183-0E238198186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AB4AAA5-61C4-4AF1-9031-03A5A231B200}" type="pres">
      <dgm:prSet presAssocID="{41258A04-B19E-49E6-B183-0E238198186F}" presName="accent_1" presStyleCnt="0"/>
      <dgm:spPr/>
    </dgm:pt>
    <dgm:pt modelId="{0C715383-BAE7-41F7-BB23-E6636E8932F0}" type="pres">
      <dgm:prSet presAssocID="{41258A04-B19E-49E6-B183-0E238198186F}" presName="accentRepeatNode" presStyleLbl="solidFgAcc1" presStyleIdx="0" presStyleCnt="6"/>
      <dgm:spPr>
        <a:ln>
          <a:solidFill>
            <a:schemeClr val="bg2">
              <a:lumMod val="25000"/>
            </a:schemeClr>
          </a:solidFill>
        </a:ln>
      </dgm:spPr>
    </dgm:pt>
    <dgm:pt modelId="{E4C92618-0F36-449E-ABF4-AE8029A29B23}" type="pres">
      <dgm:prSet presAssocID="{4EBF07F8-C886-41A6-860B-A984BBBB1C49}" presName="text_2" presStyleLbl="node1" presStyleIdx="1" presStyleCnt="6" custScaleY="13077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928DFCF-F608-4627-9005-55F529BFDE14}" type="pres">
      <dgm:prSet presAssocID="{4EBF07F8-C886-41A6-860B-A984BBBB1C49}" presName="accent_2" presStyleCnt="0"/>
      <dgm:spPr/>
    </dgm:pt>
    <dgm:pt modelId="{2CAC15EB-64C4-46E6-BB2F-8898E2F9B788}" type="pres">
      <dgm:prSet presAssocID="{4EBF07F8-C886-41A6-860B-A984BBBB1C49}" presName="accentRepeatNode" presStyleLbl="solidFgAcc1" presStyleIdx="1" presStyleCnt="6"/>
      <dgm:spPr>
        <a:ln>
          <a:solidFill>
            <a:schemeClr val="bg2">
              <a:lumMod val="25000"/>
            </a:schemeClr>
          </a:solidFill>
        </a:ln>
      </dgm:spPr>
    </dgm:pt>
    <dgm:pt modelId="{52475B33-4322-48C6-9975-AD023DDA5D2A}" type="pres">
      <dgm:prSet presAssocID="{C07878F6-0B40-44C7-AC41-5F1FB25E85F4}" presName="text_3" presStyleLbl="node1" presStyleIdx="2" presStyleCnt="6" custScaleY="14247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9A2A39B-BB3A-4C1A-8B7A-7BEE49495D11}" type="pres">
      <dgm:prSet presAssocID="{C07878F6-0B40-44C7-AC41-5F1FB25E85F4}" presName="accent_3" presStyleCnt="0"/>
      <dgm:spPr/>
    </dgm:pt>
    <dgm:pt modelId="{4571D94F-7E2A-485D-8078-15D905C46981}" type="pres">
      <dgm:prSet presAssocID="{C07878F6-0B40-44C7-AC41-5F1FB25E85F4}" presName="accentRepeatNode" presStyleLbl="solidFgAcc1" presStyleIdx="2" presStyleCnt="6"/>
      <dgm:spPr>
        <a:ln>
          <a:solidFill>
            <a:schemeClr val="bg2">
              <a:lumMod val="25000"/>
            </a:schemeClr>
          </a:solidFill>
        </a:ln>
      </dgm:spPr>
    </dgm:pt>
    <dgm:pt modelId="{2EFA06CD-1A0E-4282-AFC7-0C4B1F8078AE}" type="pres">
      <dgm:prSet presAssocID="{B8724447-E077-47D6-A213-0831E884FA4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2C9D288-D941-490F-8186-5B0F54D7F80D}" type="pres">
      <dgm:prSet presAssocID="{B8724447-E077-47D6-A213-0831E884FA41}" presName="accent_4" presStyleCnt="0"/>
      <dgm:spPr/>
    </dgm:pt>
    <dgm:pt modelId="{4FC3F4E9-0773-4F23-B617-782FDB646650}" type="pres">
      <dgm:prSet presAssocID="{B8724447-E077-47D6-A213-0831E884FA41}" presName="accentRepeatNode" presStyleLbl="solidFgAcc1" presStyleIdx="3" presStyleCnt="6"/>
      <dgm:spPr>
        <a:ln>
          <a:solidFill>
            <a:schemeClr val="bg2">
              <a:lumMod val="25000"/>
            </a:schemeClr>
          </a:solidFill>
        </a:ln>
      </dgm:spPr>
    </dgm:pt>
    <dgm:pt modelId="{5126F3B0-9465-40F0-8BB8-77860A862041}" type="pres">
      <dgm:prSet presAssocID="{92A23586-F208-440C-8376-AA23D568717E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F54A301-AB3A-4877-B927-2E857202BBD9}" type="pres">
      <dgm:prSet presAssocID="{92A23586-F208-440C-8376-AA23D568717E}" presName="accent_5" presStyleCnt="0"/>
      <dgm:spPr/>
    </dgm:pt>
    <dgm:pt modelId="{8FB39512-16B9-4216-A8AC-7D11BEBEB801}" type="pres">
      <dgm:prSet presAssocID="{92A23586-F208-440C-8376-AA23D568717E}" presName="accentRepeatNode" presStyleLbl="solidFgAcc1" presStyleIdx="4" presStyleCnt="6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s-CO"/>
        </a:p>
      </dgm:t>
    </dgm:pt>
    <dgm:pt modelId="{F0CD4A01-1950-485C-8726-A031E6D6CDE7}" type="pres">
      <dgm:prSet presAssocID="{F781FF18-CAF5-4246-A3B9-4C88316DF38A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2EF3CD5-CFE3-46EF-8F6A-0FCF760F9264}" type="pres">
      <dgm:prSet presAssocID="{F781FF18-CAF5-4246-A3B9-4C88316DF38A}" presName="accent_6" presStyleCnt="0"/>
      <dgm:spPr/>
    </dgm:pt>
    <dgm:pt modelId="{C8977124-2E2E-476F-BC05-EAFDFC562C86}" type="pres">
      <dgm:prSet presAssocID="{F781FF18-CAF5-4246-A3B9-4C88316DF38A}" presName="accentRepeatNode" presStyleLbl="solidFgAcc1" presStyleIdx="5" presStyleCnt="6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s-CO"/>
        </a:p>
      </dgm:t>
    </dgm:pt>
  </dgm:ptLst>
  <dgm:cxnLst>
    <dgm:cxn modelId="{DEFCD34A-85A6-46C0-983F-E246F4E5992D}" type="presOf" srcId="{4EBF07F8-C886-41A6-860B-A984BBBB1C49}" destId="{E4C92618-0F36-449E-ABF4-AE8029A29B23}" srcOrd="0" destOrd="0" presId="urn:microsoft.com/office/officeart/2008/layout/VerticalCurvedList"/>
    <dgm:cxn modelId="{3D7ED8FD-021F-4EE8-AB7E-66CE667FE616}" type="presOf" srcId="{3AA96117-4F4C-488E-AD60-0D4BA09592F4}" destId="{AA1EE3ED-6F10-45B0-A688-F842A63ABC60}" srcOrd="0" destOrd="0" presId="urn:microsoft.com/office/officeart/2008/layout/VerticalCurvedList"/>
    <dgm:cxn modelId="{E77CEF23-4031-4283-8120-5D7AA5E166B4}" type="presOf" srcId="{41258A04-B19E-49E6-B183-0E238198186F}" destId="{7DE1FA9D-CC8D-4C02-947C-8EB28AD639EA}" srcOrd="0" destOrd="0" presId="urn:microsoft.com/office/officeart/2008/layout/VerticalCurvedList"/>
    <dgm:cxn modelId="{9D30BF29-DF94-4263-A674-6F5343B383F3}" type="presOf" srcId="{1A6E21C4-EE7D-4252-9C68-90A9A3FF0623}" destId="{28C08B29-CB5B-4551-A9E9-177BD9E9A760}" srcOrd="0" destOrd="0" presId="urn:microsoft.com/office/officeart/2008/layout/VerticalCurvedList"/>
    <dgm:cxn modelId="{9267012B-43BA-4D3E-A677-3F8EE848F972}" type="presOf" srcId="{92A23586-F208-440C-8376-AA23D568717E}" destId="{5126F3B0-9465-40F0-8BB8-77860A862041}" srcOrd="0" destOrd="0" presId="urn:microsoft.com/office/officeart/2008/layout/VerticalCurvedList"/>
    <dgm:cxn modelId="{85AE75E9-546F-4E75-A27B-174C6399857C}" srcId="{3AA96117-4F4C-488E-AD60-0D4BA09592F4}" destId="{92A23586-F208-440C-8376-AA23D568717E}" srcOrd="4" destOrd="0" parTransId="{655B7DDC-7147-466B-A446-41277D09F4D3}" sibTransId="{409FABA7-DE80-42BD-87F9-5B8F4DBDC149}"/>
    <dgm:cxn modelId="{362F31E9-4AC1-48EE-9CDC-D048DE4F6FD9}" type="presOf" srcId="{C07878F6-0B40-44C7-AC41-5F1FB25E85F4}" destId="{52475B33-4322-48C6-9975-AD023DDA5D2A}" srcOrd="0" destOrd="0" presId="urn:microsoft.com/office/officeart/2008/layout/VerticalCurvedList"/>
    <dgm:cxn modelId="{CB0225A2-7C2F-4357-A057-CF97405696E0}" srcId="{3AA96117-4F4C-488E-AD60-0D4BA09592F4}" destId="{41258A04-B19E-49E6-B183-0E238198186F}" srcOrd="0" destOrd="0" parTransId="{DDEA594A-7A81-40C7-B88A-40DDB676A461}" sibTransId="{1A6E21C4-EE7D-4252-9C68-90A9A3FF0623}"/>
    <dgm:cxn modelId="{AD86AE65-0C96-4EF6-B6E7-DA78AB01BE15}" type="presOf" srcId="{B8724447-E077-47D6-A213-0831E884FA41}" destId="{2EFA06CD-1A0E-4282-AFC7-0C4B1F8078AE}" srcOrd="0" destOrd="0" presId="urn:microsoft.com/office/officeart/2008/layout/VerticalCurvedList"/>
    <dgm:cxn modelId="{24D10B39-9E8C-48C4-A213-0DBB4B4FFA85}" srcId="{3AA96117-4F4C-488E-AD60-0D4BA09592F4}" destId="{C07878F6-0B40-44C7-AC41-5F1FB25E85F4}" srcOrd="2" destOrd="0" parTransId="{ADCD2FAB-3BFF-4147-9C4F-DD47E0C528DA}" sibTransId="{CD4C2F2E-AE14-4130-816F-9B0F53E7FECB}"/>
    <dgm:cxn modelId="{BF483C5E-92C7-482C-9C68-42CCD76F417C}" type="presOf" srcId="{F781FF18-CAF5-4246-A3B9-4C88316DF38A}" destId="{F0CD4A01-1950-485C-8726-A031E6D6CDE7}" srcOrd="0" destOrd="0" presId="urn:microsoft.com/office/officeart/2008/layout/VerticalCurvedList"/>
    <dgm:cxn modelId="{B6A3E9B7-325E-4371-9D74-21880F2D3035}" srcId="{3AA96117-4F4C-488E-AD60-0D4BA09592F4}" destId="{F781FF18-CAF5-4246-A3B9-4C88316DF38A}" srcOrd="5" destOrd="0" parTransId="{6CFA931C-0070-41F4-BB18-5AE685FEE354}" sibTransId="{3213D3F8-2B70-487E-9A81-904602372256}"/>
    <dgm:cxn modelId="{F1425136-C5E6-4337-9704-8532B4F098B2}" srcId="{3AA96117-4F4C-488E-AD60-0D4BA09592F4}" destId="{B8724447-E077-47D6-A213-0831E884FA41}" srcOrd="3" destOrd="0" parTransId="{B4C9EFA3-67B4-4D22-BDB2-B28A4359556A}" sibTransId="{3BDE8671-2F42-496A-A267-F12FF35AA821}"/>
    <dgm:cxn modelId="{87652564-2FA7-4A2C-8A37-D3595C69ABE8}" srcId="{3AA96117-4F4C-488E-AD60-0D4BA09592F4}" destId="{4EBF07F8-C886-41A6-860B-A984BBBB1C49}" srcOrd="1" destOrd="0" parTransId="{2374F65F-CE5C-4EAA-9A8D-CF31DFD81126}" sibTransId="{DCE1E3A4-5FAD-48D2-8681-0912B1529D74}"/>
    <dgm:cxn modelId="{6DEC2471-6E87-4843-875D-8342BD207C3F}" type="presParOf" srcId="{AA1EE3ED-6F10-45B0-A688-F842A63ABC60}" destId="{6EBA0302-748B-4C01-8F92-E73FD83F06BB}" srcOrd="0" destOrd="0" presId="urn:microsoft.com/office/officeart/2008/layout/VerticalCurvedList"/>
    <dgm:cxn modelId="{2E843C97-4221-49C8-A625-910144099437}" type="presParOf" srcId="{6EBA0302-748B-4C01-8F92-E73FD83F06BB}" destId="{D2A59728-7442-4091-87B5-C50271FAF4C8}" srcOrd="0" destOrd="0" presId="urn:microsoft.com/office/officeart/2008/layout/VerticalCurvedList"/>
    <dgm:cxn modelId="{6765C6B8-DB17-41CC-94DB-72DE3075CC79}" type="presParOf" srcId="{D2A59728-7442-4091-87B5-C50271FAF4C8}" destId="{27D85E4A-14EA-4A05-A0AB-FA499ACF56D6}" srcOrd="0" destOrd="0" presId="urn:microsoft.com/office/officeart/2008/layout/VerticalCurvedList"/>
    <dgm:cxn modelId="{E87B2C44-2DF9-46D4-A4CB-A42EC5CFD90F}" type="presParOf" srcId="{D2A59728-7442-4091-87B5-C50271FAF4C8}" destId="{28C08B29-CB5B-4551-A9E9-177BD9E9A760}" srcOrd="1" destOrd="0" presId="urn:microsoft.com/office/officeart/2008/layout/VerticalCurvedList"/>
    <dgm:cxn modelId="{5D79F75D-0CB5-4A11-BF8F-55163CB14143}" type="presParOf" srcId="{D2A59728-7442-4091-87B5-C50271FAF4C8}" destId="{531AB702-9F3C-4F23-A083-1769055C03B8}" srcOrd="2" destOrd="0" presId="urn:microsoft.com/office/officeart/2008/layout/VerticalCurvedList"/>
    <dgm:cxn modelId="{56754B63-483C-4B05-B27E-01800E25D3F5}" type="presParOf" srcId="{D2A59728-7442-4091-87B5-C50271FAF4C8}" destId="{DA8D287A-7BF2-49B3-A4E0-18FEC9D92A7C}" srcOrd="3" destOrd="0" presId="urn:microsoft.com/office/officeart/2008/layout/VerticalCurvedList"/>
    <dgm:cxn modelId="{DA2B337B-A0D7-43EA-A683-40E1D4577374}" type="presParOf" srcId="{6EBA0302-748B-4C01-8F92-E73FD83F06BB}" destId="{7DE1FA9D-CC8D-4C02-947C-8EB28AD639EA}" srcOrd="1" destOrd="0" presId="urn:microsoft.com/office/officeart/2008/layout/VerticalCurvedList"/>
    <dgm:cxn modelId="{47E702EC-7FD2-4921-A75A-7CD8017FDE7A}" type="presParOf" srcId="{6EBA0302-748B-4C01-8F92-E73FD83F06BB}" destId="{1AB4AAA5-61C4-4AF1-9031-03A5A231B200}" srcOrd="2" destOrd="0" presId="urn:microsoft.com/office/officeart/2008/layout/VerticalCurvedList"/>
    <dgm:cxn modelId="{B1AC6ED0-C04B-44EE-81FF-63A18FAA0D59}" type="presParOf" srcId="{1AB4AAA5-61C4-4AF1-9031-03A5A231B200}" destId="{0C715383-BAE7-41F7-BB23-E6636E8932F0}" srcOrd="0" destOrd="0" presId="urn:microsoft.com/office/officeart/2008/layout/VerticalCurvedList"/>
    <dgm:cxn modelId="{107DA013-2CA1-444E-8F57-B0A9F3915D73}" type="presParOf" srcId="{6EBA0302-748B-4C01-8F92-E73FD83F06BB}" destId="{E4C92618-0F36-449E-ABF4-AE8029A29B23}" srcOrd="3" destOrd="0" presId="urn:microsoft.com/office/officeart/2008/layout/VerticalCurvedList"/>
    <dgm:cxn modelId="{C4F4896B-51CE-4932-9C45-28D0BE7E47D9}" type="presParOf" srcId="{6EBA0302-748B-4C01-8F92-E73FD83F06BB}" destId="{9928DFCF-F608-4627-9005-55F529BFDE14}" srcOrd="4" destOrd="0" presId="urn:microsoft.com/office/officeart/2008/layout/VerticalCurvedList"/>
    <dgm:cxn modelId="{8EE91185-4E5F-4C66-8318-F74D30899490}" type="presParOf" srcId="{9928DFCF-F608-4627-9005-55F529BFDE14}" destId="{2CAC15EB-64C4-46E6-BB2F-8898E2F9B788}" srcOrd="0" destOrd="0" presId="urn:microsoft.com/office/officeart/2008/layout/VerticalCurvedList"/>
    <dgm:cxn modelId="{B36FD1C8-4B8B-49C4-8B82-EADCD52DAE00}" type="presParOf" srcId="{6EBA0302-748B-4C01-8F92-E73FD83F06BB}" destId="{52475B33-4322-48C6-9975-AD023DDA5D2A}" srcOrd="5" destOrd="0" presId="urn:microsoft.com/office/officeart/2008/layout/VerticalCurvedList"/>
    <dgm:cxn modelId="{686EF351-FB07-4F98-A5B1-C9EA509D0410}" type="presParOf" srcId="{6EBA0302-748B-4C01-8F92-E73FD83F06BB}" destId="{59A2A39B-BB3A-4C1A-8B7A-7BEE49495D11}" srcOrd="6" destOrd="0" presId="urn:microsoft.com/office/officeart/2008/layout/VerticalCurvedList"/>
    <dgm:cxn modelId="{5C049859-A09D-49A0-8335-F1943CAFDC27}" type="presParOf" srcId="{59A2A39B-BB3A-4C1A-8B7A-7BEE49495D11}" destId="{4571D94F-7E2A-485D-8078-15D905C46981}" srcOrd="0" destOrd="0" presId="urn:microsoft.com/office/officeart/2008/layout/VerticalCurvedList"/>
    <dgm:cxn modelId="{CB6C7462-7E26-44B3-9107-3253F8246219}" type="presParOf" srcId="{6EBA0302-748B-4C01-8F92-E73FD83F06BB}" destId="{2EFA06CD-1A0E-4282-AFC7-0C4B1F8078AE}" srcOrd="7" destOrd="0" presId="urn:microsoft.com/office/officeart/2008/layout/VerticalCurvedList"/>
    <dgm:cxn modelId="{3B3566E3-0AEF-48A3-A4EC-B069DC23146A}" type="presParOf" srcId="{6EBA0302-748B-4C01-8F92-E73FD83F06BB}" destId="{D2C9D288-D941-490F-8186-5B0F54D7F80D}" srcOrd="8" destOrd="0" presId="urn:microsoft.com/office/officeart/2008/layout/VerticalCurvedList"/>
    <dgm:cxn modelId="{32164A43-414B-4566-ACBE-0373DBD7025A}" type="presParOf" srcId="{D2C9D288-D941-490F-8186-5B0F54D7F80D}" destId="{4FC3F4E9-0773-4F23-B617-782FDB646650}" srcOrd="0" destOrd="0" presId="urn:microsoft.com/office/officeart/2008/layout/VerticalCurvedList"/>
    <dgm:cxn modelId="{46882C18-CAED-44E8-A54A-FC9C86317199}" type="presParOf" srcId="{6EBA0302-748B-4C01-8F92-E73FD83F06BB}" destId="{5126F3B0-9465-40F0-8BB8-77860A862041}" srcOrd="9" destOrd="0" presId="urn:microsoft.com/office/officeart/2008/layout/VerticalCurvedList"/>
    <dgm:cxn modelId="{1CA936A3-C3B8-40C7-8011-EEFE44E8AEB2}" type="presParOf" srcId="{6EBA0302-748B-4C01-8F92-E73FD83F06BB}" destId="{DF54A301-AB3A-4877-B927-2E857202BBD9}" srcOrd="10" destOrd="0" presId="urn:microsoft.com/office/officeart/2008/layout/VerticalCurvedList"/>
    <dgm:cxn modelId="{9EFAA4F0-BFCE-44F7-8583-A4FA7247ED22}" type="presParOf" srcId="{DF54A301-AB3A-4877-B927-2E857202BBD9}" destId="{8FB39512-16B9-4216-A8AC-7D11BEBEB801}" srcOrd="0" destOrd="0" presId="urn:microsoft.com/office/officeart/2008/layout/VerticalCurvedList"/>
    <dgm:cxn modelId="{4ED55C44-9CB4-463E-A79A-7B8D17CF90D5}" type="presParOf" srcId="{6EBA0302-748B-4C01-8F92-E73FD83F06BB}" destId="{F0CD4A01-1950-485C-8726-A031E6D6CDE7}" srcOrd="11" destOrd="0" presId="urn:microsoft.com/office/officeart/2008/layout/VerticalCurvedList"/>
    <dgm:cxn modelId="{9607E6AA-DF90-4503-A075-EC5EEF26AD81}" type="presParOf" srcId="{6EBA0302-748B-4C01-8F92-E73FD83F06BB}" destId="{72EF3CD5-CFE3-46EF-8F6A-0FCF760F9264}" srcOrd="12" destOrd="0" presId="urn:microsoft.com/office/officeart/2008/layout/VerticalCurvedList"/>
    <dgm:cxn modelId="{B206524F-8941-4FB1-A7F3-322D32391C8D}" type="presParOf" srcId="{72EF3CD5-CFE3-46EF-8F6A-0FCF760F9264}" destId="{C8977124-2E2E-476F-BC05-EAFDFC562C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CE6D30-1B14-4BF3-9B93-57549A515CC5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7DDC5362-5FE0-434D-AA68-2BF2D47675EE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500" b="0" dirty="0" smtClean="0">
              <a:solidFill>
                <a:schemeClr val="bg2">
                  <a:lumMod val="25000"/>
                </a:schemeClr>
              </a:solidFill>
              <a:latin typeface="Impact" pitchFamily="34" charset="0"/>
            </a:rPr>
            <a:t>1. Aplicaciones más exigentes</a:t>
          </a:r>
          <a:endParaRPr lang="es-CO" sz="1500" b="0" dirty="0">
            <a:solidFill>
              <a:schemeClr val="bg2">
                <a:lumMod val="25000"/>
              </a:schemeClr>
            </a:solidFill>
            <a:latin typeface="Impact" pitchFamily="34" charset="0"/>
          </a:endParaRPr>
        </a:p>
      </dgm:t>
    </dgm:pt>
    <dgm:pt modelId="{744FCBA5-DA6E-463D-A013-E2CB505F08B6}" type="parTrans" cxnId="{E09FA2F6-3C14-4FE4-B92F-7E9D4C9D43CD}">
      <dgm:prSet/>
      <dgm:spPr/>
      <dgm:t>
        <a:bodyPr/>
        <a:lstStyle/>
        <a:p>
          <a:endParaRPr lang="es-CO"/>
        </a:p>
      </dgm:t>
    </dgm:pt>
    <dgm:pt modelId="{999BE883-BE2B-4C65-90B5-11AC807CA7EA}" type="sibTrans" cxnId="{E09FA2F6-3C14-4FE4-B92F-7E9D4C9D43CD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s-CO"/>
        </a:p>
      </dgm:t>
    </dgm:pt>
    <dgm:pt modelId="{EF939225-1396-4C8F-AA9F-AFF31979FA32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600" b="0" smtClean="0">
              <a:solidFill>
                <a:schemeClr val="bg2">
                  <a:lumMod val="25000"/>
                </a:schemeClr>
              </a:solidFill>
              <a:latin typeface="Impact" pitchFamily="34" charset="0"/>
            </a:rPr>
            <a:t>2. Dispositivos más versátiles y de mayor desempeño</a:t>
          </a:r>
          <a:endParaRPr lang="es-CO" sz="1600" b="0" dirty="0">
            <a:solidFill>
              <a:schemeClr val="bg2">
                <a:lumMod val="25000"/>
              </a:schemeClr>
            </a:solidFill>
            <a:latin typeface="Impact" pitchFamily="34" charset="0"/>
          </a:endParaRPr>
        </a:p>
      </dgm:t>
    </dgm:pt>
    <dgm:pt modelId="{E0AF5231-9AD3-481C-9D06-F958ED5D8BB8}" type="parTrans" cxnId="{8144E79D-C8EA-4AD4-BAA4-FF4C3199F09E}">
      <dgm:prSet/>
      <dgm:spPr/>
      <dgm:t>
        <a:bodyPr/>
        <a:lstStyle/>
        <a:p>
          <a:endParaRPr lang="es-CO"/>
        </a:p>
      </dgm:t>
    </dgm:pt>
    <dgm:pt modelId="{93727247-8D4F-405D-A232-B5B448AA4ED8}" type="sibTrans" cxnId="{8144E79D-C8EA-4AD4-BAA4-FF4C3199F09E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s-CO"/>
        </a:p>
      </dgm:t>
    </dgm:pt>
    <dgm:pt modelId="{46FED3C7-F62D-44DA-892D-1ECFC03E7201}">
      <dgm:prSet phldrT="[Texto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O" sz="1600" b="0" dirty="0" smtClean="0">
              <a:solidFill>
                <a:schemeClr val="bg2">
                  <a:lumMod val="25000"/>
                </a:schemeClr>
              </a:solidFill>
              <a:latin typeface="Impact" pitchFamily="34" charset="0"/>
            </a:rPr>
            <a:t>3.Redes de mayor </a:t>
          </a:r>
          <a:r>
            <a:rPr lang="es-CO" sz="2100" b="0" dirty="0" smtClean="0">
              <a:solidFill>
                <a:schemeClr val="bg2">
                  <a:lumMod val="10000"/>
                </a:schemeClr>
              </a:solidFill>
              <a:latin typeface="Impact" pitchFamily="34" charset="0"/>
            </a:rPr>
            <a:t>velocidad</a:t>
          </a:r>
          <a:endParaRPr lang="es-CO" sz="2100" b="0" dirty="0">
            <a:solidFill>
              <a:schemeClr val="bg2">
                <a:lumMod val="10000"/>
              </a:schemeClr>
            </a:solidFill>
            <a:latin typeface="Impact" pitchFamily="34" charset="0"/>
          </a:endParaRPr>
        </a:p>
      </dgm:t>
    </dgm:pt>
    <dgm:pt modelId="{F0B407CD-FCA4-4C47-B345-9210F01ABD37}" type="parTrans" cxnId="{FFC1FFAB-3D3E-4364-B340-F10A8F25BA58}">
      <dgm:prSet/>
      <dgm:spPr/>
      <dgm:t>
        <a:bodyPr/>
        <a:lstStyle/>
        <a:p>
          <a:endParaRPr lang="es-CO"/>
        </a:p>
      </dgm:t>
    </dgm:pt>
    <dgm:pt modelId="{27E0B75B-0940-4755-9376-9402057D151F}" type="sibTrans" cxnId="{FFC1FFAB-3D3E-4364-B340-F10A8F25BA58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s-CO"/>
        </a:p>
      </dgm:t>
    </dgm:pt>
    <dgm:pt modelId="{A7D819CD-8C63-4D53-A3E9-61314D8A1046}" type="pres">
      <dgm:prSet presAssocID="{35CE6D30-1B14-4BF3-9B93-57549A515CC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7BAE2BE-6FCE-4801-8E72-235F5835B765}" type="pres">
      <dgm:prSet presAssocID="{7DDC5362-5FE0-434D-AA68-2BF2D47675EE}" presName="node" presStyleLbl="node1" presStyleIdx="0" presStyleCnt="3" custScaleX="93163" custScaleY="131764" custRadScaleRad="10471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CO"/>
        </a:p>
      </dgm:t>
    </dgm:pt>
    <dgm:pt modelId="{0D293527-BC99-430A-A5A0-16ACD0C4F340}" type="pres">
      <dgm:prSet presAssocID="{7DDC5362-5FE0-434D-AA68-2BF2D47675EE}" presName="spNode" presStyleCnt="0"/>
      <dgm:spPr/>
    </dgm:pt>
    <dgm:pt modelId="{75171C12-E3C2-4EC3-A44C-3D0E880CF2EA}" type="pres">
      <dgm:prSet presAssocID="{999BE883-BE2B-4C65-90B5-11AC807CA7EA}" presName="sibTrans" presStyleLbl="sibTrans1D1" presStyleIdx="0" presStyleCnt="3"/>
      <dgm:spPr/>
      <dgm:t>
        <a:bodyPr/>
        <a:lstStyle/>
        <a:p>
          <a:endParaRPr lang="es-CO"/>
        </a:p>
      </dgm:t>
    </dgm:pt>
    <dgm:pt modelId="{6BDB5D08-CD64-4232-AAE9-CBDE29492ECF}" type="pres">
      <dgm:prSet presAssocID="{EF939225-1396-4C8F-AA9F-AFF31979FA32}" presName="node" presStyleLbl="node1" presStyleIdx="1" presStyleCnt="3" custScaleX="92071" custScaleY="134006" custRadScaleRad="113978" custRadScaleInc="-995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CO"/>
        </a:p>
      </dgm:t>
    </dgm:pt>
    <dgm:pt modelId="{FBCDF90C-DC65-418C-8009-01C43E69269E}" type="pres">
      <dgm:prSet presAssocID="{EF939225-1396-4C8F-AA9F-AFF31979FA32}" presName="spNode" presStyleCnt="0"/>
      <dgm:spPr/>
    </dgm:pt>
    <dgm:pt modelId="{71574386-988B-43EE-89DA-FA7C127A957F}" type="pres">
      <dgm:prSet presAssocID="{93727247-8D4F-405D-A232-B5B448AA4ED8}" presName="sibTrans" presStyleLbl="sibTrans1D1" presStyleIdx="1" presStyleCnt="3"/>
      <dgm:spPr/>
      <dgm:t>
        <a:bodyPr/>
        <a:lstStyle/>
        <a:p>
          <a:endParaRPr lang="es-CO"/>
        </a:p>
      </dgm:t>
    </dgm:pt>
    <dgm:pt modelId="{6A84C0C9-5387-4060-99D2-27B719E02620}" type="pres">
      <dgm:prSet presAssocID="{46FED3C7-F62D-44DA-892D-1ECFC03E7201}" presName="node" presStyleLbl="node1" presStyleIdx="2" presStyleCnt="3" custScaleX="96036" custScaleY="146204" custRadScaleRad="113978" custRadScaleInc="995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CO"/>
        </a:p>
      </dgm:t>
    </dgm:pt>
    <dgm:pt modelId="{C2F7CB14-8B87-4155-9DEC-C33B5C8CCEF3}" type="pres">
      <dgm:prSet presAssocID="{46FED3C7-F62D-44DA-892D-1ECFC03E7201}" presName="spNode" presStyleCnt="0"/>
      <dgm:spPr/>
    </dgm:pt>
    <dgm:pt modelId="{88BC1A64-29A9-4312-BC84-3E9E0A1EF6C3}" type="pres">
      <dgm:prSet presAssocID="{27E0B75B-0940-4755-9376-9402057D151F}" presName="sibTrans" presStyleLbl="sibTrans1D1" presStyleIdx="2" presStyleCnt="3"/>
      <dgm:spPr/>
      <dgm:t>
        <a:bodyPr/>
        <a:lstStyle/>
        <a:p>
          <a:endParaRPr lang="es-CO"/>
        </a:p>
      </dgm:t>
    </dgm:pt>
  </dgm:ptLst>
  <dgm:cxnLst>
    <dgm:cxn modelId="{E09FA2F6-3C14-4FE4-B92F-7E9D4C9D43CD}" srcId="{35CE6D30-1B14-4BF3-9B93-57549A515CC5}" destId="{7DDC5362-5FE0-434D-AA68-2BF2D47675EE}" srcOrd="0" destOrd="0" parTransId="{744FCBA5-DA6E-463D-A013-E2CB505F08B6}" sibTransId="{999BE883-BE2B-4C65-90B5-11AC807CA7EA}"/>
    <dgm:cxn modelId="{32521D1C-6364-4CDD-95CA-AA990D0A80DE}" type="presOf" srcId="{7DDC5362-5FE0-434D-AA68-2BF2D47675EE}" destId="{A7BAE2BE-6FCE-4801-8E72-235F5835B765}" srcOrd="0" destOrd="0" presId="urn:microsoft.com/office/officeart/2005/8/layout/cycle5"/>
    <dgm:cxn modelId="{8144E79D-C8EA-4AD4-BAA4-FF4C3199F09E}" srcId="{35CE6D30-1B14-4BF3-9B93-57549A515CC5}" destId="{EF939225-1396-4C8F-AA9F-AFF31979FA32}" srcOrd="1" destOrd="0" parTransId="{E0AF5231-9AD3-481C-9D06-F958ED5D8BB8}" sibTransId="{93727247-8D4F-405D-A232-B5B448AA4ED8}"/>
    <dgm:cxn modelId="{FFC1FFAB-3D3E-4364-B340-F10A8F25BA58}" srcId="{35CE6D30-1B14-4BF3-9B93-57549A515CC5}" destId="{46FED3C7-F62D-44DA-892D-1ECFC03E7201}" srcOrd="2" destOrd="0" parTransId="{F0B407CD-FCA4-4C47-B345-9210F01ABD37}" sibTransId="{27E0B75B-0940-4755-9376-9402057D151F}"/>
    <dgm:cxn modelId="{CFF75F70-9654-4CB7-8497-B8D05B3C81EB}" type="presOf" srcId="{999BE883-BE2B-4C65-90B5-11AC807CA7EA}" destId="{75171C12-E3C2-4EC3-A44C-3D0E880CF2EA}" srcOrd="0" destOrd="0" presId="urn:microsoft.com/office/officeart/2005/8/layout/cycle5"/>
    <dgm:cxn modelId="{7A9AEFBD-5E71-4426-B7E6-6E165004C305}" type="presOf" srcId="{27E0B75B-0940-4755-9376-9402057D151F}" destId="{88BC1A64-29A9-4312-BC84-3E9E0A1EF6C3}" srcOrd="0" destOrd="0" presId="urn:microsoft.com/office/officeart/2005/8/layout/cycle5"/>
    <dgm:cxn modelId="{44F72105-FBF1-48BB-9101-2522DAEBD1DD}" type="presOf" srcId="{93727247-8D4F-405D-A232-B5B448AA4ED8}" destId="{71574386-988B-43EE-89DA-FA7C127A957F}" srcOrd="0" destOrd="0" presId="urn:microsoft.com/office/officeart/2005/8/layout/cycle5"/>
    <dgm:cxn modelId="{207DDE7C-FDDD-43A5-ADFD-7762C461A04E}" type="presOf" srcId="{EF939225-1396-4C8F-AA9F-AFF31979FA32}" destId="{6BDB5D08-CD64-4232-AAE9-CBDE29492ECF}" srcOrd="0" destOrd="0" presId="urn:microsoft.com/office/officeart/2005/8/layout/cycle5"/>
    <dgm:cxn modelId="{7C4B8449-AD6A-441F-9213-3299B1289214}" type="presOf" srcId="{46FED3C7-F62D-44DA-892D-1ECFC03E7201}" destId="{6A84C0C9-5387-4060-99D2-27B719E02620}" srcOrd="0" destOrd="0" presId="urn:microsoft.com/office/officeart/2005/8/layout/cycle5"/>
    <dgm:cxn modelId="{C7170D03-DF18-4AC9-A8C7-BBB04EAFB5C3}" type="presOf" srcId="{35CE6D30-1B14-4BF3-9B93-57549A515CC5}" destId="{A7D819CD-8C63-4D53-A3E9-61314D8A1046}" srcOrd="0" destOrd="0" presId="urn:microsoft.com/office/officeart/2005/8/layout/cycle5"/>
    <dgm:cxn modelId="{BC2933FE-1918-4655-8FC9-54D71628EDBE}" type="presParOf" srcId="{A7D819CD-8C63-4D53-A3E9-61314D8A1046}" destId="{A7BAE2BE-6FCE-4801-8E72-235F5835B765}" srcOrd="0" destOrd="0" presId="urn:microsoft.com/office/officeart/2005/8/layout/cycle5"/>
    <dgm:cxn modelId="{D4E9F991-D3C0-474E-AC35-D6AD3D0A9A45}" type="presParOf" srcId="{A7D819CD-8C63-4D53-A3E9-61314D8A1046}" destId="{0D293527-BC99-430A-A5A0-16ACD0C4F340}" srcOrd="1" destOrd="0" presId="urn:microsoft.com/office/officeart/2005/8/layout/cycle5"/>
    <dgm:cxn modelId="{4C7E26AF-D3E5-4D0C-A7BD-923927D0B0BF}" type="presParOf" srcId="{A7D819CD-8C63-4D53-A3E9-61314D8A1046}" destId="{75171C12-E3C2-4EC3-A44C-3D0E880CF2EA}" srcOrd="2" destOrd="0" presId="urn:microsoft.com/office/officeart/2005/8/layout/cycle5"/>
    <dgm:cxn modelId="{B757F302-9ADC-40B6-AAFD-3E484E6E1FB1}" type="presParOf" srcId="{A7D819CD-8C63-4D53-A3E9-61314D8A1046}" destId="{6BDB5D08-CD64-4232-AAE9-CBDE29492ECF}" srcOrd="3" destOrd="0" presId="urn:microsoft.com/office/officeart/2005/8/layout/cycle5"/>
    <dgm:cxn modelId="{9F7B7F51-FF70-4A50-80CD-AEB41EF6D175}" type="presParOf" srcId="{A7D819CD-8C63-4D53-A3E9-61314D8A1046}" destId="{FBCDF90C-DC65-418C-8009-01C43E69269E}" srcOrd="4" destOrd="0" presId="urn:microsoft.com/office/officeart/2005/8/layout/cycle5"/>
    <dgm:cxn modelId="{D39483AC-7AE4-4AA9-A071-97F67D5F7BC4}" type="presParOf" srcId="{A7D819CD-8C63-4D53-A3E9-61314D8A1046}" destId="{71574386-988B-43EE-89DA-FA7C127A957F}" srcOrd="5" destOrd="0" presId="urn:microsoft.com/office/officeart/2005/8/layout/cycle5"/>
    <dgm:cxn modelId="{E9C2FB21-B730-477B-B1E6-63B356414DC4}" type="presParOf" srcId="{A7D819CD-8C63-4D53-A3E9-61314D8A1046}" destId="{6A84C0C9-5387-4060-99D2-27B719E02620}" srcOrd="6" destOrd="0" presId="urn:microsoft.com/office/officeart/2005/8/layout/cycle5"/>
    <dgm:cxn modelId="{2199CB26-AD1D-442F-B69D-1C9646AAE715}" type="presParOf" srcId="{A7D819CD-8C63-4D53-A3E9-61314D8A1046}" destId="{C2F7CB14-8B87-4155-9DEC-C33B5C8CCEF3}" srcOrd="7" destOrd="0" presId="urn:microsoft.com/office/officeart/2005/8/layout/cycle5"/>
    <dgm:cxn modelId="{066B740F-D72F-4644-89A3-7E21A9219FA2}" type="presParOf" srcId="{A7D819CD-8C63-4D53-A3E9-61314D8A1046}" destId="{88BC1A64-29A9-4312-BC84-3E9E0A1EF6C3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12872B-EA94-4423-BFA0-E3F57FD189DD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BA01273B-E845-44CE-B1AA-8B18111C9F47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1400" dirty="0" smtClean="0">
              <a:solidFill>
                <a:schemeClr val="bg2"/>
              </a:solidFill>
              <a:latin typeface="Impact" pitchFamily="34" charset="0"/>
            </a:rPr>
            <a:t>Garantizar competencia sólida</a:t>
          </a:r>
          <a:endParaRPr lang="es-CO" sz="1400" dirty="0">
            <a:solidFill>
              <a:schemeClr val="bg2"/>
            </a:solidFill>
            <a:latin typeface="Impact" pitchFamily="34" charset="0"/>
          </a:endParaRPr>
        </a:p>
      </dgm:t>
    </dgm:pt>
    <dgm:pt modelId="{E85565E9-A280-433D-9EBC-52E4A48B0682}" type="parTrans" cxnId="{36494091-4056-4802-A44B-8B2AF1EC8C4C}">
      <dgm:prSet/>
      <dgm:spPr/>
      <dgm:t>
        <a:bodyPr/>
        <a:lstStyle/>
        <a:p>
          <a:endParaRPr lang="es-CO" sz="1050"/>
        </a:p>
      </dgm:t>
    </dgm:pt>
    <dgm:pt modelId="{B4B3AB78-5BDC-4D39-B2BF-A8ADEDA8C715}" type="sibTrans" cxnId="{36494091-4056-4802-A44B-8B2AF1EC8C4C}">
      <dgm:prSet/>
      <dgm:spPr/>
      <dgm:t>
        <a:bodyPr/>
        <a:lstStyle/>
        <a:p>
          <a:endParaRPr lang="es-CO" sz="1050"/>
        </a:p>
      </dgm:t>
    </dgm:pt>
    <dgm:pt modelId="{10077358-3952-463C-9800-48EAF9AFA469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1400" dirty="0" smtClean="0">
              <a:solidFill>
                <a:schemeClr val="bg2"/>
              </a:solidFill>
              <a:latin typeface="Impact" pitchFamily="34" charset="0"/>
            </a:rPr>
            <a:t>Administración eficiente de las acciones que controla el Gobierno</a:t>
          </a:r>
          <a:endParaRPr lang="es-CO" sz="1400" dirty="0">
            <a:solidFill>
              <a:schemeClr val="bg2"/>
            </a:solidFill>
            <a:latin typeface="Impact" pitchFamily="34" charset="0"/>
          </a:endParaRPr>
        </a:p>
      </dgm:t>
    </dgm:pt>
    <dgm:pt modelId="{AAC6FD0B-E1F5-4451-AA40-F9C1C92D3DA3}" type="parTrans" cxnId="{525DC6C9-C92F-4CDD-8A3A-DF2A82B96ED4}">
      <dgm:prSet/>
      <dgm:spPr/>
      <dgm:t>
        <a:bodyPr/>
        <a:lstStyle/>
        <a:p>
          <a:endParaRPr lang="es-CO" sz="1050"/>
        </a:p>
      </dgm:t>
    </dgm:pt>
    <dgm:pt modelId="{CF94C450-ED91-4E3C-8B9E-5D4E1F254CD1}" type="sibTrans" cxnId="{525DC6C9-C92F-4CDD-8A3A-DF2A82B96ED4}">
      <dgm:prSet/>
      <dgm:spPr/>
      <dgm:t>
        <a:bodyPr/>
        <a:lstStyle/>
        <a:p>
          <a:endParaRPr lang="es-CO" sz="1050"/>
        </a:p>
      </dgm:t>
    </dgm:pt>
    <dgm:pt modelId="{C3D4F8D0-4367-4A18-B94B-291353696521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1400" dirty="0" smtClean="0">
              <a:solidFill>
                <a:schemeClr val="bg2"/>
              </a:solidFill>
              <a:latin typeface="Impact" pitchFamily="34" charset="0"/>
            </a:rPr>
            <a:t>Reforma del servicio universal para colaborar con el despliegue de Banda Ancha en áreas de alto costo</a:t>
          </a:r>
          <a:endParaRPr lang="es-CO" sz="1400" dirty="0">
            <a:solidFill>
              <a:schemeClr val="bg2"/>
            </a:solidFill>
            <a:latin typeface="Impact" pitchFamily="34" charset="0"/>
          </a:endParaRPr>
        </a:p>
      </dgm:t>
    </dgm:pt>
    <dgm:pt modelId="{E1912D96-7985-44A1-8F5D-645B2809905F}" type="parTrans" cxnId="{09A037FD-5BEE-4F9C-A133-BE5BAAF65A77}">
      <dgm:prSet/>
      <dgm:spPr/>
      <dgm:t>
        <a:bodyPr/>
        <a:lstStyle/>
        <a:p>
          <a:endParaRPr lang="es-CO" sz="1050"/>
        </a:p>
      </dgm:t>
    </dgm:pt>
    <dgm:pt modelId="{A74D3C59-9AB2-46D2-9BB5-A34CB92011FF}" type="sibTrans" cxnId="{09A037FD-5BEE-4F9C-A133-BE5BAAF65A77}">
      <dgm:prSet/>
      <dgm:spPr/>
      <dgm:t>
        <a:bodyPr/>
        <a:lstStyle/>
        <a:p>
          <a:endParaRPr lang="es-CO" sz="1050"/>
        </a:p>
      </dgm:t>
    </dgm:pt>
    <dgm:pt modelId="{53A2673F-C7CA-48BB-985E-7D3C772A0B03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CO" sz="1400" dirty="0" smtClean="0">
              <a:solidFill>
                <a:schemeClr val="bg2"/>
              </a:solidFill>
              <a:latin typeface="Impact" pitchFamily="34" charset="0"/>
            </a:rPr>
            <a:t>Maximizar demanda donde el sector público tiene una influencia significativa</a:t>
          </a:r>
          <a:endParaRPr lang="es-CO" sz="1400" dirty="0">
            <a:solidFill>
              <a:schemeClr val="bg2"/>
            </a:solidFill>
            <a:latin typeface="Impact" pitchFamily="34" charset="0"/>
          </a:endParaRPr>
        </a:p>
      </dgm:t>
    </dgm:pt>
    <dgm:pt modelId="{55759A44-1FA7-4A1C-94C9-B1C29F8F835C}" type="parTrans" cxnId="{DB8F03D7-E460-43A9-AB8E-D20064836B42}">
      <dgm:prSet/>
      <dgm:spPr/>
      <dgm:t>
        <a:bodyPr/>
        <a:lstStyle/>
        <a:p>
          <a:endParaRPr lang="es-CO" sz="1050"/>
        </a:p>
      </dgm:t>
    </dgm:pt>
    <dgm:pt modelId="{4DF1D357-8173-44A5-A110-BF32828CA7E7}" type="sibTrans" cxnId="{DB8F03D7-E460-43A9-AB8E-D20064836B42}">
      <dgm:prSet/>
      <dgm:spPr/>
      <dgm:t>
        <a:bodyPr/>
        <a:lstStyle/>
        <a:p>
          <a:endParaRPr lang="es-CO" sz="1050"/>
        </a:p>
      </dgm:t>
    </dgm:pt>
    <dgm:pt modelId="{5492353F-3775-4916-BCCB-3B30AD9BC831}" type="pres">
      <dgm:prSet presAssocID="{C912872B-EA94-4423-BFA0-E3F57FD189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2C6386D-D8D3-4CD6-BFED-21C7ED6DF1E4}" type="pres">
      <dgm:prSet presAssocID="{BA01273B-E845-44CE-B1AA-8B18111C9F47}" presName="parentLin" presStyleCnt="0"/>
      <dgm:spPr/>
    </dgm:pt>
    <dgm:pt modelId="{6F9DCD0C-AB8A-4696-AA51-F1F339AED85C}" type="pres">
      <dgm:prSet presAssocID="{BA01273B-E845-44CE-B1AA-8B18111C9F47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6AA750F9-124F-4622-AED7-EBA0B7119951}" type="pres">
      <dgm:prSet presAssocID="{BA01273B-E845-44CE-B1AA-8B18111C9F47}" presName="parentText" presStyleLbl="node1" presStyleIdx="0" presStyleCnt="4" custScaleY="7346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66A2BD-9D33-4298-A54C-7E6DFAEC4A9F}" type="pres">
      <dgm:prSet presAssocID="{BA01273B-E845-44CE-B1AA-8B18111C9F47}" presName="negativeSpace" presStyleCnt="0"/>
      <dgm:spPr/>
    </dgm:pt>
    <dgm:pt modelId="{5687ED56-2292-49A5-9A94-3614C8D8CF3E}" type="pres">
      <dgm:prSet presAssocID="{BA01273B-E845-44CE-B1AA-8B18111C9F47}" presName="childText" presStyleLbl="conFgAcc1" presStyleIdx="0" presStyleCnt="4">
        <dgm:presLayoutVars>
          <dgm:bulletEnabled val="1"/>
        </dgm:presLayoutVars>
      </dgm:prSet>
      <dgm:spPr>
        <a:ln>
          <a:solidFill>
            <a:schemeClr val="bg2">
              <a:lumMod val="50000"/>
            </a:schemeClr>
          </a:solidFill>
        </a:ln>
      </dgm:spPr>
    </dgm:pt>
    <dgm:pt modelId="{52EF4923-A74B-47CE-A593-790C02CC14EC}" type="pres">
      <dgm:prSet presAssocID="{B4B3AB78-5BDC-4D39-B2BF-A8ADEDA8C715}" presName="spaceBetweenRectangles" presStyleCnt="0"/>
      <dgm:spPr/>
    </dgm:pt>
    <dgm:pt modelId="{5C6F9C9E-DD55-4B09-882E-18B9FC3FA2E8}" type="pres">
      <dgm:prSet presAssocID="{10077358-3952-463C-9800-48EAF9AFA469}" presName="parentLin" presStyleCnt="0"/>
      <dgm:spPr/>
    </dgm:pt>
    <dgm:pt modelId="{EAB70C4F-041F-481A-95D1-58BE78E0DDC5}" type="pres">
      <dgm:prSet presAssocID="{10077358-3952-463C-9800-48EAF9AFA469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7C80E4A6-9B27-4C19-A483-6D11CFB62888}" type="pres">
      <dgm:prSet presAssocID="{10077358-3952-463C-9800-48EAF9AFA469}" presName="parentText" presStyleLbl="node1" presStyleIdx="1" presStyleCnt="4" custScaleY="15468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ADD9232-328E-4614-B6A4-0502F1AF7B08}" type="pres">
      <dgm:prSet presAssocID="{10077358-3952-463C-9800-48EAF9AFA469}" presName="negativeSpace" presStyleCnt="0"/>
      <dgm:spPr/>
    </dgm:pt>
    <dgm:pt modelId="{CB6B29B9-072F-40E1-BD46-136C83D5432E}" type="pres">
      <dgm:prSet presAssocID="{10077358-3952-463C-9800-48EAF9AFA469}" presName="childText" presStyleLbl="conFgAcc1" presStyleIdx="1" presStyleCnt="4">
        <dgm:presLayoutVars>
          <dgm:bulletEnabled val="1"/>
        </dgm:presLayoutVars>
      </dgm:prSet>
      <dgm:spPr>
        <a:ln>
          <a:solidFill>
            <a:schemeClr val="bg2">
              <a:lumMod val="50000"/>
            </a:schemeClr>
          </a:solidFill>
        </a:ln>
      </dgm:spPr>
    </dgm:pt>
    <dgm:pt modelId="{78840308-A01F-4B56-8F59-6D9ACFF1D4B6}" type="pres">
      <dgm:prSet presAssocID="{CF94C450-ED91-4E3C-8B9E-5D4E1F254CD1}" presName="spaceBetweenRectangles" presStyleCnt="0"/>
      <dgm:spPr/>
    </dgm:pt>
    <dgm:pt modelId="{10D6E9BF-956A-4EAB-B5B8-BED77E16C8E5}" type="pres">
      <dgm:prSet presAssocID="{C3D4F8D0-4367-4A18-B94B-291353696521}" presName="parentLin" presStyleCnt="0"/>
      <dgm:spPr/>
    </dgm:pt>
    <dgm:pt modelId="{87F550E5-0944-405F-B401-4E267A6A5648}" type="pres">
      <dgm:prSet presAssocID="{C3D4F8D0-4367-4A18-B94B-291353696521}" presName="parentLeftMargin" presStyleLbl="node1" presStyleIdx="1" presStyleCnt="4"/>
      <dgm:spPr/>
      <dgm:t>
        <a:bodyPr/>
        <a:lstStyle/>
        <a:p>
          <a:endParaRPr lang="es-CO"/>
        </a:p>
      </dgm:t>
    </dgm:pt>
    <dgm:pt modelId="{9FF14F84-A8F9-45D8-9D53-6DD76EAD23CC}" type="pres">
      <dgm:prSet presAssocID="{C3D4F8D0-4367-4A18-B94B-291353696521}" presName="parentText" presStyleLbl="node1" presStyleIdx="2" presStyleCnt="4" custScaleY="179341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BC02F8C-4D31-4993-B8A2-72246DA3800F}" type="pres">
      <dgm:prSet presAssocID="{C3D4F8D0-4367-4A18-B94B-291353696521}" presName="negativeSpace" presStyleCnt="0"/>
      <dgm:spPr/>
    </dgm:pt>
    <dgm:pt modelId="{A1D02365-4DDB-4FD5-8017-0601D65A549B}" type="pres">
      <dgm:prSet presAssocID="{C3D4F8D0-4367-4A18-B94B-291353696521}" presName="childText" presStyleLbl="conFgAcc1" presStyleIdx="2" presStyleCnt="4">
        <dgm:presLayoutVars>
          <dgm:bulletEnabled val="1"/>
        </dgm:presLayoutVars>
      </dgm:prSet>
      <dgm:spPr>
        <a:ln>
          <a:solidFill>
            <a:schemeClr val="bg2">
              <a:lumMod val="50000"/>
            </a:schemeClr>
          </a:solidFill>
        </a:ln>
      </dgm:spPr>
    </dgm:pt>
    <dgm:pt modelId="{1AA1A5C9-1ABE-4ED8-8F18-27E480546A61}" type="pres">
      <dgm:prSet presAssocID="{A74D3C59-9AB2-46D2-9BB5-A34CB92011FF}" presName="spaceBetweenRectangles" presStyleCnt="0"/>
      <dgm:spPr/>
    </dgm:pt>
    <dgm:pt modelId="{0CF1B15C-80BB-4A08-A37C-EEDD10D0CA54}" type="pres">
      <dgm:prSet presAssocID="{53A2673F-C7CA-48BB-985E-7D3C772A0B03}" presName="parentLin" presStyleCnt="0"/>
      <dgm:spPr/>
    </dgm:pt>
    <dgm:pt modelId="{7CA5D78A-3859-48B1-B2C6-EA9604CD7B04}" type="pres">
      <dgm:prSet presAssocID="{53A2673F-C7CA-48BB-985E-7D3C772A0B03}" presName="parentLeftMargin" presStyleLbl="node1" presStyleIdx="2" presStyleCnt="4"/>
      <dgm:spPr/>
      <dgm:t>
        <a:bodyPr/>
        <a:lstStyle/>
        <a:p>
          <a:endParaRPr lang="es-CO"/>
        </a:p>
      </dgm:t>
    </dgm:pt>
    <dgm:pt modelId="{79F7A991-7917-4557-8E7D-954BAF8AA060}" type="pres">
      <dgm:prSet presAssocID="{53A2673F-C7CA-48BB-985E-7D3C772A0B03}" presName="parentText" presStyleLbl="node1" presStyleIdx="3" presStyleCnt="4" custScaleY="16425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1E5A377-174B-4A58-AC48-C969B090E7FB}" type="pres">
      <dgm:prSet presAssocID="{53A2673F-C7CA-48BB-985E-7D3C772A0B03}" presName="negativeSpace" presStyleCnt="0"/>
      <dgm:spPr/>
    </dgm:pt>
    <dgm:pt modelId="{4491E398-CA97-4E91-AE99-F6C0829886E3}" type="pres">
      <dgm:prSet presAssocID="{53A2673F-C7CA-48BB-985E-7D3C772A0B03}" presName="childText" presStyleLbl="conFgAcc1" presStyleIdx="3" presStyleCnt="4">
        <dgm:presLayoutVars>
          <dgm:bulletEnabled val="1"/>
        </dgm:presLayoutVars>
      </dgm:prSet>
      <dgm:spPr>
        <a:ln>
          <a:solidFill>
            <a:schemeClr val="bg2">
              <a:lumMod val="50000"/>
            </a:schemeClr>
          </a:solidFill>
        </a:ln>
      </dgm:spPr>
    </dgm:pt>
  </dgm:ptLst>
  <dgm:cxnLst>
    <dgm:cxn modelId="{58A1E9B6-D671-4047-BFF4-5E534CE6F1B5}" type="presOf" srcId="{C3D4F8D0-4367-4A18-B94B-291353696521}" destId="{87F550E5-0944-405F-B401-4E267A6A5648}" srcOrd="0" destOrd="0" presId="urn:microsoft.com/office/officeart/2005/8/layout/list1"/>
    <dgm:cxn modelId="{25E3FA68-41C6-4EF1-B86F-3D100A99E52F}" type="presOf" srcId="{53A2673F-C7CA-48BB-985E-7D3C772A0B03}" destId="{79F7A991-7917-4557-8E7D-954BAF8AA060}" srcOrd="1" destOrd="0" presId="urn:microsoft.com/office/officeart/2005/8/layout/list1"/>
    <dgm:cxn modelId="{36494091-4056-4802-A44B-8B2AF1EC8C4C}" srcId="{C912872B-EA94-4423-BFA0-E3F57FD189DD}" destId="{BA01273B-E845-44CE-B1AA-8B18111C9F47}" srcOrd="0" destOrd="0" parTransId="{E85565E9-A280-433D-9EBC-52E4A48B0682}" sibTransId="{B4B3AB78-5BDC-4D39-B2BF-A8ADEDA8C715}"/>
    <dgm:cxn modelId="{DB8F03D7-E460-43A9-AB8E-D20064836B42}" srcId="{C912872B-EA94-4423-BFA0-E3F57FD189DD}" destId="{53A2673F-C7CA-48BB-985E-7D3C772A0B03}" srcOrd="3" destOrd="0" parTransId="{55759A44-1FA7-4A1C-94C9-B1C29F8F835C}" sibTransId="{4DF1D357-8173-44A5-A110-BF32828CA7E7}"/>
    <dgm:cxn modelId="{E01E44C3-E763-402B-BBED-97E1E7FF972A}" type="presOf" srcId="{10077358-3952-463C-9800-48EAF9AFA469}" destId="{7C80E4A6-9B27-4C19-A483-6D11CFB62888}" srcOrd="1" destOrd="0" presId="urn:microsoft.com/office/officeart/2005/8/layout/list1"/>
    <dgm:cxn modelId="{09A037FD-5BEE-4F9C-A133-BE5BAAF65A77}" srcId="{C912872B-EA94-4423-BFA0-E3F57FD189DD}" destId="{C3D4F8D0-4367-4A18-B94B-291353696521}" srcOrd="2" destOrd="0" parTransId="{E1912D96-7985-44A1-8F5D-645B2809905F}" sibTransId="{A74D3C59-9AB2-46D2-9BB5-A34CB92011FF}"/>
    <dgm:cxn modelId="{1EC4F50F-DB81-4B45-BED9-CCED258B830D}" type="presOf" srcId="{C3D4F8D0-4367-4A18-B94B-291353696521}" destId="{9FF14F84-A8F9-45D8-9D53-6DD76EAD23CC}" srcOrd="1" destOrd="0" presId="urn:microsoft.com/office/officeart/2005/8/layout/list1"/>
    <dgm:cxn modelId="{FEA539E0-63DE-42C0-BF08-CDD491AD62E6}" type="presOf" srcId="{10077358-3952-463C-9800-48EAF9AFA469}" destId="{EAB70C4F-041F-481A-95D1-58BE78E0DDC5}" srcOrd="0" destOrd="0" presId="urn:microsoft.com/office/officeart/2005/8/layout/list1"/>
    <dgm:cxn modelId="{F77F1A5D-2773-4D41-B8B8-70C598A3F787}" type="presOf" srcId="{C912872B-EA94-4423-BFA0-E3F57FD189DD}" destId="{5492353F-3775-4916-BCCB-3B30AD9BC831}" srcOrd="0" destOrd="0" presId="urn:microsoft.com/office/officeart/2005/8/layout/list1"/>
    <dgm:cxn modelId="{37FD123B-139A-4E73-B66F-E17E40EB478B}" type="presOf" srcId="{BA01273B-E845-44CE-B1AA-8B18111C9F47}" destId="{6AA750F9-124F-4622-AED7-EBA0B7119951}" srcOrd="1" destOrd="0" presId="urn:microsoft.com/office/officeart/2005/8/layout/list1"/>
    <dgm:cxn modelId="{525DC6C9-C92F-4CDD-8A3A-DF2A82B96ED4}" srcId="{C912872B-EA94-4423-BFA0-E3F57FD189DD}" destId="{10077358-3952-463C-9800-48EAF9AFA469}" srcOrd="1" destOrd="0" parTransId="{AAC6FD0B-E1F5-4451-AA40-F9C1C92D3DA3}" sibTransId="{CF94C450-ED91-4E3C-8B9E-5D4E1F254CD1}"/>
    <dgm:cxn modelId="{F7B100E8-83D1-41DC-ABF9-F72CD8440BB6}" type="presOf" srcId="{BA01273B-E845-44CE-B1AA-8B18111C9F47}" destId="{6F9DCD0C-AB8A-4696-AA51-F1F339AED85C}" srcOrd="0" destOrd="0" presId="urn:microsoft.com/office/officeart/2005/8/layout/list1"/>
    <dgm:cxn modelId="{6EE10016-D5AC-4465-8C19-A1860BC8556F}" type="presOf" srcId="{53A2673F-C7CA-48BB-985E-7D3C772A0B03}" destId="{7CA5D78A-3859-48B1-B2C6-EA9604CD7B04}" srcOrd="0" destOrd="0" presId="urn:microsoft.com/office/officeart/2005/8/layout/list1"/>
    <dgm:cxn modelId="{92E8671F-8FF0-45AA-8A07-EC439C56F365}" type="presParOf" srcId="{5492353F-3775-4916-BCCB-3B30AD9BC831}" destId="{A2C6386D-D8D3-4CD6-BFED-21C7ED6DF1E4}" srcOrd="0" destOrd="0" presId="urn:microsoft.com/office/officeart/2005/8/layout/list1"/>
    <dgm:cxn modelId="{8A50FF4B-D8F7-46A3-82A4-A39BF17C2063}" type="presParOf" srcId="{A2C6386D-D8D3-4CD6-BFED-21C7ED6DF1E4}" destId="{6F9DCD0C-AB8A-4696-AA51-F1F339AED85C}" srcOrd="0" destOrd="0" presId="urn:microsoft.com/office/officeart/2005/8/layout/list1"/>
    <dgm:cxn modelId="{936AF840-89BF-4655-97D3-C3D4FCC13745}" type="presParOf" srcId="{A2C6386D-D8D3-4CD6-BFED-21C7ED6DF1E4}" destId="{6AA750F9-124F-4622-AED7-EBA0B7119951}" srcOrd="1" destOrd="0" presId="urn:microsoft.com/office/officeart/2005/8/layout/list1"/>
    <dgm:cxn modelId="{6DA0E894-3EEE-4530-9575-F6F2C906CFAC}" type="presParOf" srcId="{5492353F-3775-4916-BCCB-3B30AD9BC831}" destId="{2966A2BD-9D33-4298-A54C-7E6DFAEC4A9F}" srcOrd="1" destOrd="0" presId="urn:microsoft.com/office/officeart/2005/8/layout/list1"/>
    <dgm:cxn modelId="{304BA134-4B31-4EBA-9AF1-61A74E4A75C3}" type="presParOf" srcId="{5492353F-3775-4916-BCCB-3B30AD9BC831}" destId="{5687ED56-2292-49A5-9A94-3614C8D8CF3E}" srcOrd="2" destOrd="0" presId="urn:microsoft.com/office/officeart/2005/8/layout/list1"/>
    <dgm:cxn modelId="{15E46874-E735-4799-937A-B44610F4E72F}" type="presParOf" srcId="{5492353F-3775-4916-BCCB-3B30AD9BC831}" destId="{52EF4923-A74B-47CE-A593-790C02CC14EC}" srcOrd="3" destOrd="0" presId="urn:microsoft.com/office/officeart/2005/8/layout/list1"/>
    <dgm:cxn modelId="{1F40EECD-6237-4609-8D0B-054E46D864BF}" type="presParOf" srcId="{5492353F-3775-4916-BCCB-3B30AD9BC831}" destId="{5C6F9C9E-DD55-4B09-882E-18B9FC3FA2E8}" srcOrd="4" destOrd="0" presId="urn:microsoft.com/office/officeart/2005/8/layout/list1"/>
    <dgm:cxn modelId="{52EFFAE0-E7DC-4114-92D4-1418C36E1F42}" type="presParOf" srcId="{5C6F9C9E-DD55-4B09-882E-18B9FC3FA2E8}" destId="{EAB70C4F-041F-481A-95D1-58BE78E0DDC5}" srcOrd="0" destOrd="0" presId="urn:microsoft.com/office/officeart/2005/8/layout/list1"/>
    <dgm:cxn modelId="{D9AF7990-513B-4CEB-9CDF-1FF90EA6C1FC}" type="presParOf" srcId="{5C6F9C9E-DD55-4B09-882E-18B9FC3FA2E8}" destId="{7C80E4A6-9B27-4C19-A483-6D11CFB62888}" srcOrd="1" destOrd="0" presId="urn:microsoft.com/office/officeart/2005/8/layout/list1"/>
    <dgm:cxn modelId="{3A0C0BDD-3884-48FC-9424-380301E0E9E0}" type="presParOf" srcId="{5492353F-3775-4916-BCCB-3B30AD9BC831}" destId="{2ADD9232-328E-4614-B6A4-0502F1AF7B08}" srcOrd="5" destOrd="0" presId="urn:microsoft.com/office/officeart/2005/8/layout/list1"/>
    <dgm:cxn modelId="{DEB92F48-B08D-47D2-B30D-AF11E54645DF}" type="presParOf" srcId="{5492353F-3775-4916-BCCB-3B30AD9BC831}" destId="{CB6B29B9-072F-40E1-BD46-136C83D5432E}" srcOrd="6" destOrd="0" presId="urn:microsoft.com/office/officeart/2005/8/layout/list1"/>
    <dgm:cxn modelId="{E25316BB-53AB-4E4E-814E-DFC2501166DC}" type="presParOf" srcId="{5492353F-3775-4916-BCCB-3B30AD9BC831}" destId="{78840308-A01F-4B56-8F59-6D9ACFF1D4B6}" srcOrd="7" destOrd="0" presId="urn:microsoft.com/office/officeart/2005/8/layout/list1"/>
    <dgm:cxn modelId="{EA12E5DD-F27F-4548-83C3-F875D5A33D1A}" type="presParOf" srcId="{5492353F-3775-4916-BCCB-3B30AD9BC831}" destId="{10D6E9BF-956A-4EAB-B5B8-BED77E16C8E5}" srcOrd="8" destOrd="0" presId="urn:microsoft.com/office/officeart/2005/8/layout/list1"/>
    <dgm:cxn modelId="{A6002F80-76AF-4A44-BB73-391604370221}" type="presParOf" srcId="{10D6E9BF-956A-4EAB-B5B8-BED77E16C8E5}" destId="{87F550E5-0944-405F-B401-4E267A6A5648}" srcOrd="0" destOrd="0" presId="urn:microsoft.com/office/officeart/2005/8/layout/list1"/>
    <dgm:cxn modelId="{E5C7D9DD-FA5A-474C-BB63-C0FAB60E9BC0}" type="presParOf" srcId="{10D6E9BF-956A-4EAB-B5B8-BED77E16C8E5}" destId="{9FF14F84-A8F9-45D8-9D53-6DD76EAD23CC}" srcOrd="1" destOrd="0" presId="urn:microsoft.com/office/officeart/2005/8/layout/list1"/>
    <dgm:cxn modelId="{4813A177-F79B-4B0F-89FD-7F24C5B724B6}" type="presParOf" srcId="{5492353F-3775-4916-BCCB-3B30AD9BC831}" destId="{BBC02F8C-4D31-4993-B8A2-72246DA3800F}" srcOrd="9" destOrd="0" presId="urn:microsoft.com/office/officeart/2005/8/layout/list1"/>
    <dgm:cxn modelId="{B015E597-0162-4CF0-B119-6321EDFD6CB0}" type="presParOf" srcId="{5492353F-3775-4916-BCCB-3B30AD9BC831}" destId="{A1D02365-4DDB-4FD5-8017-0601D65A549B}" srcOrd="10" destOrd="0" presId="urn:microsoft.com/office/officeart/2005/8/layout/list1"/>
    <dgm:cxn modelId="{FE89CF9B-EFCC-4B4F-92B9-5B671221B849}" type="presParOf" srcId="{5492353F-3775-4916-BCCB-3B30AD9BC831}" destId="{1AA1A5C9-1ABE-4ED8-8F18-27E480546A61}" srcOrd="11" destOrd="0" presId="urn:microsoft.com/office/officeart/2005/8/layout/list1"/>
    <dgm:cxn modelId="{7CAE6042-4925-4D5D-A938-D29AA28F6234}" type="presParOf" srcId="{5492353F-3775-4916-BCCB-3B30AD9BC831}" destId="{0CF1B15C-80BB-4A08-A37C-EEDD10D0CA54}" srcOrd="12" destOrd="0" presId="urn:microsoft.com/office/officeart/2005/8/layout/list1"/>
    <dgm:cxn modelId="{43D31B4E-51BC-4BF0-A586-CB7DB58F686D}" type="presParOf" srcId="{0CF1B15C-80BB-4A08-A37C-EEDD10D0CA54}" destId="{7CA5D78A-3859-48B1-B2C6-EA9604CD7B04}" srcOrd="0" destOrd="0" presId="urn:microsoft.com/office/officeart/2005/8/layout/list1"/>
    <dgm:cxn modelId="{FC693EDD-6F12-4062-9B83-7E71FD6C597F}" type="presParOf" srcId="{0CF1B15C-80BB-4A08-A37C-EEDD10D0CA54}" destId="{79F7A991-7917-4557-8E7D-954BAF8AA060}" srcOrd="1" destOrd="0" presId="urn:microsoft.com/office/officeart/2005/8/layout/list1"/>
    <dgm:cxn modelId="{096AD259-80B2-4C8A-9CDA-DD29DE7928CD}" type="presParOf" srcId="{5492353F-3775-4916-BCCB-3B30AD9BC831}" destId="{C1E5A377-174B-4A58-AC48-C969B090E7FB}" srcOrd="13" destOrd="0" presId="urn:microsoft.com/office/officeart/2005/8/layout/list1"/>
    <dgm:cxn modelId="{B281DE85-BA3B-468B-8B86-94D8D18E6B03}" type="presParOf" srcId="{5492353F-3775-4916-BCCB-3B30AD9BC831}" destId="{4491E398-CA97-4E91-AE99-F6C0829886E3}" srcOrd="14" destOrd="0" presId="urn:microsoft.com/office/officeart/2005/8/layout/list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ADFB5C-1287-49A2-A4FF-1DFA99010A11}">
      <dsp:nvSpPr>
        <dsp:cNvPr id="0" name=""/>
        <dsp:cNvSpPr/>
      </dsp:nvSpPr>
      <dsp:spPr>
        <a:xfrm>
          <a:off x="697" y="0"/>
          <a:ext cx="1309317" cy="735856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Impact" pitchFamily="34" charset="0"/>
            </a:rPr>
            <a:t>INSUMOS</a:t>
          </a:r>
        </a:p>
      </dsp:txBody>
      <dsp:txXfrm>
        <a:off x="697" y="0"/>
        <a:ext cx="1125353" cy="735856"/>
      </dsp:txXfrm>
    </dsp:sp>
    <dsp:sp modelId="{3A5C35ED-90B7-4681-A490-2F6BEA8DEF0F}">
      <dsp:nvSpPr>
        <dsp:cNvPr id="0" name=""/>
        <dsp:cNvSpPr/>
      </dsp:nvSpPr>
      <dsp:spPr>
        <a:xfrm>
          <a:off x="889147" y="0"/>
          <a:ext cx="1853687" cy="735856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Impact" pitchFamily="34" charset="0"/>
            </a:rPr>
            <a:t>PROCESOS</a:t>
          </a:r>
          <a:endParaRPr lang="es-CO" sz="1800" kern="1200" dirty="0">
            <a:latin typeface="Impact" pitchFamily="34" charset="0"/>
          </a:endParaRPr>
        </a:p>
      </dsp:txBody>
      <dsp:txXfrm>
        <a:off x="1257075" y="0"/>
        <a:ext cx="1117831" cy="735856"/>
      </dsp:txXfrm>
    </dsp:sp>
    <dsp:sp modelId="{4E0C6A2C-DD8F-4DF4-A9D4-9558117A7C0A}">
      <dsp:nvSpPr>
        <dsp:cNvPr id="0" name=""/>
        <dsp:cNvSpPr/>
      </dsp:nvSpPr>
      <dsp:spPr>
        <a:xfrm>
          <a:off x="2321968" y="0"/>
          <a:ext cx="2104335" cy="735856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Impact" pitchFamily="34" charset="0"/>
            </a:rPr>
            <a:t>PRODUCTOS</a:t>
          </a:r>
          <a:endParaRPr lang="es-CO" sz="1800" kern="1200" dirty="0">
            <a:latin typeface="Impact" pitchFamily="34" charset="0"/>
          </a:endParaRPr>
        </a:p>
      </dsp:txBody>
      <dsp:txXfrm>
        <a:off x="2689896" y="0"/>
        <a:ext cx="1368479" cy="735856"/>
      </dsp:txXfrm>
    </dsp:sp>
    <dsp:sp modelId="{3D1FE342-B0E0-4C75-BB1D-13B13C14D6C3}">
      <dsp:nvSpPr>
        <dsp:cNvPr id="0" name=""/>
        <dsp:cNvSpPr/>
      </dsp:nvSpPr>
      <dsp:spPr>
        <a:xfrm>
          <a:off x="4005436" y="0"/>
          <a:ext cx="2104335" cy="735856"/>
        </a:xfrm>
        <a:prstGeom prst="chevron">
          <a:avLst/>
        </a:prstGeom>
        <a:solidFill>
          <a:srgbClr val="99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Impact" pitchFamily="34" charset="0"/>
            </a:rPr>
            <a:t>RESULTADOS</a:t>
          </a:r>
          <a:endParaRPr lang="es-CO" sz="2100" kern="1200" dirty="0" smtClean="0">
            <a:latin typeface="Impact" pitchFamily="34" charset="0"/>
          </a:endParaRPr>
        </a:p>
      </dsp:txBody>
      <dsp:txXfrm>
        <a:off x="4373364" y="0"/>
        <a:ext cx="1368479" cy="735856"/>
      </dsp:txXfrm>
    </dsp:sp>
    <dsp:sp modelId="{1F8B6C96-4D14-4015-9665-E4A0066B438C}">
      <dsp:nvSpPr>
        <dsp:cNvPr id="0" name=""/>
        <dsp:cNvSpPr/>
      </dsp:nvSpPr>
      <dsp:spPr>
        <a:xfrm>
          <a:off x="5688904" y="0"/>
          <a:ext cx="1871238" cy="735856"/>
        </a:xfrm>
        <a:prstGeom prst="chevron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>
              <a:latin typeface="Impact" pitchFamily="34" charset="0"/>
            </a:rPr>
            <a:t>IMPACTOS</a:t>
          </a:r>
        </a:p>
      </dsp:txBody>
      <dsp:txXfrm>
        <a:off x="6056832" y="0"/>
        <a:ext cx="1135382" cy="7358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08B29-CB5B-4551-A9E9-177BD9E9A760}">
      <dsp:nvSpPr>
        <dsp:cNvPr id="0" name=""/>
        <dsp:cNvSpPr/>
      </dsp:nvSpPr>
      <dsp:spPr>
        <a:xfrm>
          <a:off x="-3391906" y="-521606"/>
          <a:ext cx="4044416" cy="4044416"/>
        </a:xfrm>
        <a:prstGeom prst="blockArc">
          <a:avLst>
            <a:gd name="adj1" fmla="val 18900000"/>
            <a:gd name="adj2" fmla="val 2700000"/>
            <a:gd name="adj3" fmla="val 534"/>
          </a:avLst>
        </a:prstGeom>
        <a:noFill/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E1FA9D-CC8D-4C02-947C-8EB28AD639EA}">
      <dsp:nvSpPr>
        <dsp:cNvPr id="0" name=""/>
        <dsp:cNvSpPr/>
      </dsp:nvSpPr>
      <dsp:spPr>
        <a:xfrm>
          <a:off x="342151" y="230732"/>
          <a:ext cx="6291511" cy="461705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47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>
              <a:latin typeface="Impact" pitchFamily="34" charset="0"/>
            </a:rPr>
            <a:t>Revisión documental</a:t>
          </a:r>
          <a:endParaRPr lang="es-CO" sz="2300" kern="1200" dirty="0">
            <a:latin typeface="Impact" pitchFamily="34" charset="0"/>
          </a:endParaRPr>
        </a:p>
      </dsp:txBody>
      <dsp:txXfrm>
        <a:off x="342151" y="230732"/>
        <a:ext cx="6291511" cy="461705"/>
      </dsp:txXfrm>
    </dsp:sp>
    <dsp:sp modelId="{0C715383-BAE7-41F7-BB23-E6636E8932F0}">
      <dsp:nvSpPr>
        <dsp:cNvPr id="0" name=""/>
        <dsp:cNvSpPr/>
      </dsp:nvSpPr>
      <dsp:spPr>
        <a:xfrm>
          <a:off x="53586" y="173019"/>
          <a:ext cx="577131" cy="577131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92618-0F36-449E-ABF4-AE8029A29B23}">
      <dsp:nvSpPr>
        <dsp:cNvPr id="0" name=""/>
        <dsp:cNvSpPr/>
      </dsp:nvSpPr>
      <dsp:spPr>
        <a:xfrm>
          <a:off x="606857" y="923410"/>
          <a:ext cx="6026805" cy="461705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47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>
              <a:latin typeface="Impact" pitchFamily="34" charset="0"/>
            </a:rPr>
            <a:t>Análisis econométrico</a:t>
          </a:r>
          <a:endParaRPr lang="es-CO" sz="2300" kern="1200" dirty="0">
            <a:latin typeface="Impact" pitchFamily="34" charset="0"/>
          </a:endParaRPr>
        </a:p>
      </dsp:txBody>
      <dsp:txXfrm>
        <a:off x="606857" y="923410"/>
        <a:ext cx="6026805" cy="461705"/>
      </dsp:txXfrm>
    </dsp:sp>
    <dsp:sp modelId="{2CAC15EB-64C4-46E6-BB2F-8898E2F9B788}">
      <dsp:nvSpPr>
        <dsp:cNvPr id="0" name=""/>
        <dsp:cNvSpPr/>
      </dsp:nvSpPr>
      <dsp:spPr>
        <a:xfrm>
          <a:off x="318292" y="865697"/>
          <a:ext cx="577131" cy="577131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75B33-4322-48C6-9975-AD023DDA5D2A}">
      <dsp:nvSpPr>
        <dsp:cNvPr id="0" name=""/>
        <dsp:cNvSpPr/>
      </dsp:nvSpPr>
      <dsp:spPr>
        <a:xfrm>
          <a:off x="606857" y="1616087"/>
          <a:ext cx="6026805" cy="461705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47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>
              <a:latin typeface="Impact" pitchFamily="34" charset="0"/>
            </a:rPr>
            <a:t>Verificación del cumplimiento de indicadores</a:t>
          </a:r>
          <a:endParaRPr lang="es-CO" sz="2300" kern="1200" dirty="0">
            <a:latin typeface="Impact" pitchFamily="34" charset="0"/>
          </a:endParaRPr>
        </a:p>
      </dsp:txBody>
      <dsp:txXfrm>
        <a:off x="606857" y="1616087"/>
        <a:ext cx="6026805" cy="461705"/>
      </dsp:txXfrm>
    </dsp:sp>
    <dsp:sp modelId="{4571D94F-7E2A-485D-8078-15D905C46981}">
      <dsp:nvSpPr>
        <dsp:cNvPr id="0" name=""/>
        <dsp:cNvSpPr/>
      </dsp:nvSpPr>
      <dsp:spPr>
        <a:xfrm>
          <a:off x="318292" y="1558374"/>
          <a:ext cx="577131" cy="577131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A06CD-1A0E-4282-AFC7-0C4B1F8078AE}">
      <dsp:nvSpPr>
        <dsp:cNvPr id="0" name=""/>
        <dsp:cNvSpPr/>
      </dsp:nvSpPr>
      <dsp:spPr>
        <a:xfrm>
          <a:off x="342151" y="2308765"/>
          <a:ext cx="6291511" cy="461705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478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300" kern="1200" dirty="0" smtClean="0">
              <a:latin typeface="Impact" pitchFamily="34" charset="0"/>
            </a:rPr>
            <a:t>Encuestas y entrevistas</a:t>
          </a:r>
          <a:endParaRPr lang="es-CO" sz="2300" kern="1200" dirty="0">
            <a:latin typeface="Impact" pitchFamily="34" charset="0"/>
          </a:endParaRPr>
        </a:p>
      </dsp:txBody>
      <dsp:txXfrm>
        <a:off x="342151" y="2308765"/>
        <a:ext cx="6291511" cy="461705"/>
      </dsp:txXfrm>
    </dsp:sp>
    <dsp:sp modelId="{4FC3F4E9-0773-4F23-B617-782FDB646650}">
      <dsp:nvSpPr>
        <dsp:cNvPr id="0" name=""/>
        <dsp:cNvSpPr/>
      </dsp:nvSpPr>
      <dsp:spPr>
        <a:xfrm>
          <a:off x="53586" y="2251052"/>
          <a:ext cx="577131" cy="577131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C70EA-FE93-47E0-ADA1-C3F8D32E63EC}">
      <dsp:nvSpPr>
        <dsp:cNvPr id="0" name=""/>
        <dsp:cNvSpPr/>
      </dsp:nvSpPr>
      <dsp:spPr>
        <a:xfrm>
          <a:off x="724599" y="550504"/>
          <a:ext cx="2881450" cy="2881450"/>
        </a:xfrm>
        <a:prstGeom prst="blockArc">
          <a:avLst>
            <a:gd name="adj1" fmla="val 13483"/>
            <a:gd name="adj2" fmla="val 21586517"/>
            <a:gd name="adj3" fmla="val 4634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5374CF-1D6A-48EF-9EC3-43A9E7960AAD}">
      <dsp:nvSpPr>
        <dsp:cNvPr id="0" name=""/>
        <dsp:cNvSpPr/>
      </dsp:nvSpPr>
      <dsp:spPr>
        <a:xfrm>
          <a:off x="1380283" y="1170174"/>
          <a:ext cx="1559021" cy="1559021"/>
        </a:xfrm>
        <a:prstGeom prst="ellipse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kern="1200" dirty="0" smtClean="0">
              <a:latin typeface="Impact" pitchFamily="34" charset="0"/>
            </a:rPr>
            <a:t>PLAN VIVE DIGITAL</a:t>
          </a:r>
          <a:endParaRPr lang="es-CO" sz="2400" kern="1200" dirty="0">
            <a:latin typeface="Impact" pitchFamily="34" charset="0"/>
          </a:endParaRPr>
        </a:p>
      </dsp:txBody>
      <dsp:txXfrm>
        <a:off x="1608596" y="1398487"/>
        <a:ext cx="1102395" cy="1102395"/>
      </dsp:txXfrm>
    </dsp:sp>
    <dsp:sp modelId="{8F951287-563E-45BE-ACDB-BC9F6F5138D5}">
      <dsp:nvSpPr>
        <dsp:cNvPr id="0" name=""/>
        <dsp:cNvSpPr/>
      </dsp:nvSpPr>
      <dsp:spPr>
        <a:xfrm>
          <a:off x="1697390" y="2261417"/>
          <a:ext cx="927192" cy="927192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noFill/>
              <a:latin typeface="Impact" pitchFamily="34" charset="0"/>
            </a:rPr>
            <a:t>Nariño</a:t>
          </a:r>
          <a:endParaRPr lang="es-CO" sz="1700" kern="1200" dirty="0">
            <a:noFill/>
            <a:latin typeface="Impact" pitchFamily="34" charset="0"/>
          </a:endParaRPr>
        </a:p>
      </dsp:txBody>
      <dsp:txXfrm>
        <a:off x="1833174" y="2397201"/>
        <a:ext cx="655624" cy="6556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08B29-CB5B-4551-A9E9-177BD9E9A760}">
      <dsp:nvSpPr>
        <dsp:cNvPr id="0" name=""/>
        <dsp:cNvSpPr/>
      </dsp:nvSpPr>
      <dsp:spPr>
        <a:xfrm>
          <a:off x="-5454794" y="-835220"/>
          <a:ext cx="6494979" cy="6494979"/>
        </a:xfrm>
        <a:prstGeom prst="blockArc">
          <a:avLst>
            <a:gd name="adj1" fmla="val 18900000"/>
            <a:gd name="adj2" fmla="val 2700000"/>
            <a:gd name="adj3" fmla="val 333"/>
          </a:avLst>
        </a:prstGeom>
        <a:noFill/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E1FA9D-CC8D-4C02-947C-8EB28AD639EA}">
      <dsp:nvSpPr>
        <dsp:cNvPr id="0" name=""/>
        <dsp:cNvSpPr/>
      </dsp:nvSpPr>
      <dsp:spPr>
        <a:xfrm>
          <a:off x="387755" y="254060"/>
          <a:ext cx="6421302" cy="507927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167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600" b="0" kern="1200" dirty="0" smtClean="0">
              <a:latin typeface="Impact" pitchFamily="34" charset="0"/>
            </a:rPr>
            <a:t>212  </a:t>
          </a:r>
          <a:r>
            <a:rPr lang="es-CO" sz="3200" b="0" kern="1200" dirty="0" smtClean="0">
              <a:latin typeface="Impact" pitchFamily="34" charset="0"/>
            </a:rPr>
            <a:t>Mipymes</a:t>
          </a:r>
          <a:endParaRPr lang="es-CO" sz="2400" b="0" kern="1200" dirty="0">
            <a:latin typeface="Impact" pitchFamily="34" charset="0"/>
          </a:endParaRPr>
        </a:p>
      </dsp:txBody>
      <dsp:txXfrm>
        <a:off x="387755" y="254060"/>
        <a:ext cx="6421302" cy="507927"/>
      </dsp:txXfrm>
    </dsp:sp>
    <dsp:sp modelId="{0C715383-BAE7-41F7-BB23-E6636E8932F0}">
      <dsp:nvSpPr>
        <dsp:cNvPr id="0" name=""/>
        <dsp:cNvSpPr/>
      </dsp:nvSpPr>
      <dsp:spPr>
        <a:xfrm>
          <a:off x="70300" y="190569"/>
          <a:ext cx="634909" cy="63490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92618-0F36-449E-ABF4-AE8029A29B23}">
      <dsp:nvSpPr>
        <dsp:cNvPr id="0" name=""/>
        <dsp:cNvSpPr/>
      </dsp:nvSpPr>
      <dsp:spPr>
        <a:xfrm>
          <a:off x="805560" y="937705"/>
          <a:ext cx="6003497" cy="664226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167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b="0" kern="1200" dirty="0" smtClean="0">
              <a:latin typeface="Impact" pitchFamily="34" charset="0"/>
            </a:rPr>
            <a:t>43</a:t>
          </a:r>
          <a:r>
            <a:rPr lang="es-CO" sz="2400" b="0" kern="1200" dirty="0" smtClean="0">
              <a:latin typeface="Impact" pitchFamily="34" charset="0"/>
            </a:rPr>
            <a:t> </a:t>
          </a:r>
          <a:r>
            <a:rPr lang="es-CO" sz="2300" b="0" kern="1200" dirty="0" smtClean="0">
              <a:latin typeface="Impact" pitchFamily="34" charset="0"/>
            </a:rPr>
            <a:t>Usuarios de Puntos o Kioscos Vive Digital</a:t>
          </a:r>
          <a:endParaRPr lang="es-CO" sz="2300" b="0" kern="1200" dirty="0">
            <a:latin typeface="Impact" pitchFamily="34" charset="0"/>
          </a:endParaRPr>
        </a:p>
      </dsp:txBody>
      <dsp:txXfrm>
        <a:off x="805560" y="937705"/>
        <a:ext cx="6003497" cy="664226"/>
      </dsp:txXfrm>
    </dsp:sp>
    <dsp:sp modelId="{2CAC15EB-64C4-46E6-BB2F-8898E2F9B788}">
      <dsp:nvSpPr>
        <dsp:cNvPr id="0" name=""/>
        <dsp:cNvSpPr/>
      </dsp:nvSpPr>
      <dsp:spPr>
        <a:xfrm>
          <a:off x="488105" y="952363"/>
          <a:ext cx="634909" cy="63490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475B33-4322-48C6-9975-AD023DDA5D2A}">
      <dsp:nvSpPr>
        <dsp:cNvPr id="0" name=""/>
        <dsp:cNvSpPr/>
      </dsp:nvSpPr>
      <dsp:spPr>
        <a:xfrm>
          <a:off x="996612" y="1669785"/>
          <a:ext cx="5812445" cy="723654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16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b="0" kern="1200" dirty="0" smtClean="0">
              <a:latin typeface="Impact" pitchFamily="34" charset="0"/>
            </a:rPr>
            <a:t>14</a:t>
          </a:r>
          <a:r>
            <a:rPr lang="es-CO" sz="3200" b="0" kern="1200" dirty="0" smtClean="0">
              <a:latin typeface="Impact" pitchFamily="34" charset="0"/>
            </a:rPr>
            <a:t>  </a:t>
          </a:r>
          <a:r>
            <a:rPr lang="es-CO" sz="2400" b="0" kern="1200" dirty="0" smtClean="0">
              <a:latin typeface="Impact" pitchFamily="34" charset="0"/>
            </a:rPr>
            <a:t>Administradores de Puntos o Kioscos Vive Digital </a:t>
          </a:r>
          <a:endParaRPr lang="es-CO" sz="2400" b="0" kern="1200" dirty="0">
            <a:latin typeface="Impact" pitchFamily="34" charset="0"/>
          </a:endParaRPr>
        </a:p>
      </dsp:txBody>
      <dsp:txXfrm>
        <a:off x="996612" y="1669785"/>
        <a:ext cx="5812445" cy="723654"/>
      </dsp:txXfrm>
    </dsp:sp>
    <dsp:sp modelId="{4571D94F-7E2A-485D-8078-15D905C46981}">
      <dsp:nvSpPr>
        <dsp:cNvPr id="0" name=""/>
        <dsp:cNvSpPr/>
      </dsp:nvSpPr>
      <dsp:spPr>
        <a:xfrm>
          <a:off x="679157" y="1714158"/>
          <a:ext cx="634909" cy="63490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A06CD-1A0E-4282-AFC7-0C4B1F8078AE}">
      <dsp:nvSpPr>
        <dsp:cNvPr id="0" name=""/>
        <dsp:cNvSpPr/>
      </dsp:nvSpPr>
      <dsp:spPr>
        <a:xfrm>
          <a:off x="996612" y="2538961"/>
          <a:ext cx="5812445" cy="507927"/>
        </a:xfrm>
        <a:prstGeom prst="rect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167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600" b="0" kern="1200" dirty="0" smtClean="0">
              <a:latin typeface="Impact" pitchFamily="34" charset="0"/>
            </a:rPr>
            <a:t>21 </a:t>
          </a:r>
          <a:r>
            <a:rPr lang="es-CO" sz="3200" b="0" kern="1200" dirty="0" smtClean="0">
              <a:latin typeface="Impact" pitchFamily="34" charset="0"/>
            </a:rPr>
            <a:t>Instituciones Educativas</a:t>
          </a:r>
          <a:endParaRPr lang="es-CO" sz="3200" b="0" kern="1200" dirty="0">
            <a:latin typeface="Impact" pitchFamily="34" charset="0"/>
          </a:endParaRPr>
        </a:p>
      </dsp:txBody>
      <dsp:txXfrm>
        <a:off x="996612" y="2538961"/>
        <a:ext cx="5812445" cy="507927"/>
      </dsp:txXfrm>
    </dsp:sp>
    <dsp:sp modelId="{4FC3F4E9-0773-4F23-B617-782FDB646650}">
      <dsp:nvSpPr>
        <dsp:cNvPr id="0" name=""/>
        <dsp:cNvSpPr/>
      </dsp:nvSpPr>
      <dsp:spPr>
        <a:xfrm>
          <a:off x="679157" y="2475470"/>
          <a:ext cx="634909" cy="63490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6F3B0-9465-40F0-8BB8-77860A862041}">
      <dsp:nvSpPr>
        <dsp:cNvPr id="0" name=""/>
        <dsp:cNvSpPr/>
      </dsp:nvSpPr>
      <dsp:spPr>
        <a:xfrm>
          <a:off x="805560" y="3300755"/>
          <a:ext cx="6003497" cy="507927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16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400" b="0" kern="1200" dirty="0" smtClean="0">
              <a:latin typeface="Impact" pitchFamily="34" charset="0"/>
            </a:rPr>
            <a:t>21 </a:t>
          </a:r>
          <a:r>
            <a:rPr lang="es-CO" sz="2200" b="0" kern="1200" dirty="0" smtClean="0">
              <a:latin typeface="Impact" pitchFamily="34" charset="0"/>
            </a:rPr>
            <a:t>Representantes de la institucionalidad TIC</a:t>
          </a:r>
          <a:endParaRPr lang="es-CO" sz="2200" b="0" kern="1200" dirty="0">
            <a:latin typeface="Impact" pitchFamily="34" charset="0"/>
          </a:endParaRPr>
        </a:p>
      </dsp:txBody>
      <dsp:txXfrm>
        <a:off x="805560" y="3300755"/>
        <a:ext cx="6003497" cy="507927"/>
      </dsp:txXfrm>
    </dsp:sp>
    <dsp:sp modelId="{8FB39512-16B9-4216-A8AC-7D11BEBEB801}">
      <dsp:nvSpPr>
        <dsp:cNvPr id="0" name=""/>
        <dsp:cNvSpPr/>
      </dsp:nvSpPr>
      <dsp:spPr>
        <a:xfrm>
          <a:off x="488105" y="3237264"/>
          <a:ext cx="634909" cy="63490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CD4A01-1950-485C-8726-A031E6D6CDE7}">
      <dsp:nvSpPr>
        <dsp:cNvPr id="0" name=""/>
        <dsp:cNvSpPr/>
      </dsp:nvSpPr>
      <dsp:spPr>
        <a:xfrm>
          <a:off x="387755" y="4062550"/>
          <a:ext cx="6421302" cy="507927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167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600" b="0" kern="1200" dirty="0" smtClean="0">
              <a:latin typeface="Impact" pitchFamily="34" charset="0"/>
            </a:rPr>
            <a:t>11 </a:t>
          </a:r>
          <a:r>
            <a:rPr lang="es-CO" sz="3200" b="0" kern="1200" dirty="0" smtClean="0">
              <a:latin typeface="Impact" pitchFamily="34" charset="0"/>
            </a:rPr>
            <a:t>Medios de Comunicación</a:t>
          </a:r>
          <a:endParaRPr lang="es-CO" sz="3200" b="0" kern="1200" dirty="0">
            <a:latin typeface="Impact" pitchFamily="34" charset="0"/>
          </a:endParaRPr>
        </a:p>
      </dsp:txBody>
      <dsp:txXfrm>
        <a:off x="387755" y="4062550"/>
        <a:ext cx="6421302" cy="507927"/>
      </dsp:txXfrm>
    </dsp:sp>
    <dsp:sp modelId="{C8977124-2E2E-476F-BC05-EAFDFC562C86}">
      <dsp:nvSpPr>
        <dsp:cNvPr id="0" name=""/>
        <dsp:cNvSpPr/>
      </dsp:nvSpPr>
      <dsp:spPr>
        <a:xfrm>
          <a:off x="70300" y="3999059"/>
          <a:ext cx="634909" cy="63490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AE2BE-6FCE-4801-8E72-235F5835B765}">
      <dsp:nvSpPr>
        <dsp:cNvPr id="0" name=""/>
        <dsp:cNvSpPr/>
      </dsp:nvSpPr>
      <dsp:spPr>
        <a:xfrm>
          <a:off x="2103526" y="-90710"/>
          <a:ext cx="1660938" cy="1526934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500" b="0" kern="1200" dirty="0" smtClean="0">
              <a:solidFill>
                <a:schemeClr val="bg2">
                  <a:lumMod val="25000"/>
                </a:schemeClr>
              </a:solidFill>
              <a:latin typeface="Impact" pitchFamily="34" charset="0"/>
            </a:rPr>
            <a:t>1. Aplicaciones más exigentes</a:t>
          </a:r>
          <a:endParaRPr lang="es-CO" sz="1500" b="0" kern="1200" dirty="0">
            <a:solidFill>
              <a:schemeClr val="bg2">
                <a:lumMod val="25000"/>
              </a:schemeClr>
            </a:solidFill>
            <a:latin typeface="Impact" pitchFamily="34" charset="0"/>
          </a:endParaRPr>
        </a:p>
      </dsp:txBody>
      <dsp:txXfrm>
        <a:off x="2346765" y="132904"/>
        <a:ext cx="1174460" cy="1079706"/>
      </dsp:txXfrm>
    </dsp:sp>
    <dsp:sp modelId="{75171C12-E3C2-4EC3-A44C-3D0E880CF2EA}">
      <dsp:nvSpPr>
        <dsp:cNvPr id="0" name=""/>
        <dsp:cNvSpPr/>
      </dsp:nvSpPr>
      <dsp:spPr>
        <a:xfrm>
          <a:off x="1608567" y="789435"/>
          <a:ext cx="3092445" cy="3092445"/>
        </a:xfrm>
        <a:custGeom>
          <a:avLst/>
          <a:gdLst/>
          <a:ahLst/>
          <a:cxnLst/>
          <a:rect l="0" t="0" r="0" b="0"/>
          <a:pathLst>
            <a:path>
              <a:moveTo>
                <a:pt x="2434908" y="280899"/>
              </a:moveTo>
              <a:arcTo wR="1546222" hR="1546222" stAng="18304913" swAng="2316382"/>
            </a:path>
          </a:pathLst>
        </a:custGeom>
        <a:noFill/>
        <a:ln w="9525" cap="flat" cmpd="sng" algn="ctr">
          <a:solidFill>
            <a:schemeClr val="bg2">
              <a:lumMod val="25000"/>
            </a:schemeClr>
          </a:solidFill>
          <a:prstDash val="solid"/>
          <a:tailEnd type="arrow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6BDB5D08-CD64-4232-AAE9-CBDE29492ECF}">
      <dsp:nvSpPr>
        <dsp:cNvPr id="0" name=""/>
        <dsp:cNvSpPr/>
      </dsp:nvSpPr>
      <dsp:spPr>
        <a:xfrm>
          <a:off x="3696989" y="2215628"/>
          <a:ext cx="1641470" cy="1552915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0" kern="1200" smtClean="0">
              <a:solidFill>
                <a:schemeClr val="bg2">
                  <a:lumMod val="25000"/>
                </a:schemeClr>
              </a:solidFill>
              <a:latin typeface="Impact" pitchFamily="34" charset="0"/>
            </a:rPr>
            <a:t>2. Dispositivos más versátiles y de mayor desempeño</a:t>
          </a:r>
          <a:endParaRPr lang="es-CO" sz="1600" b="0" kern="1200" dirty="0">
            <a:solidFill>
              <a:schemeClr val="bg2">
                <a:lumMod val="25000"/>
              </a:schemeClr>
            </a:solidFill>
            <a:latin typeface="Impact" pitchFamily="34" charset="0"/>
          </a:endParaRPr>
        </a:p>
      </dsp:txBody>
      <dsp:txXfrm>
        <a:off x="3937377" y="2443047"/>
        <a:ext cx="1160694" cy="1098077"/>
      </dsp:txXfrm>
    </dsp:sp>
    <dsp:sp modelId="{71574386-988B-43EE-89DA-FA7C127A957F}">
      <dsp:nvSpPr>
        <dsp:cNvPr id="0" name=""/>
        <dsp:cNvSpPr/>
      </dsp:nvSpPr>
      <dsp:spPr>
        <a:xfrm>
          <a:off x="1396476" y="918250"/>
          <a:ext cx="3092445" cy="3092445"/>
        </a:xfrm>
        <a:custGeom>
          <a:avLst/>
          <a:gdLst/>
          <a:ahLst/>
          <a:cxnLst/>
          <a:rect l="0" t="0" r="0" b="0"/>
          <a:pathLst>
            <a:path>
              <a:moveTo>
                <a:pt x="2097278" y="2990917"/>
              </a:moveTo>
              <a:arcTo wR="1546222" hR="1546222" stAng="4147286" swAng="2261781"/>
            </a:path>
          </a:pathLst>
        </a:custGeom>
        <a:noFill/>
        <a:ln w="9525" cap="flat" cmpd="sng" algn="ctr">
          <a:solidFill>
            <a:schemeClr val="bg2">
              <a:lumMod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84C0C9-5387-4060-99D2-27B719E02620}">
      <dsp:nvSpPr>
        <dsp:cNvPr id="0" name=""/>
        <dsp:cNvSpPr/>
      </dsp:nvSpPr>
      <dsp:spPr>
        <a:xfrm>
          <a:off x="494187" y="2144951"/>
          <a:ext cx="1712159" cy="1694270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0" kern="1200" dirty="0" smtClean="0">
              <a:solidFill>
                <a:schemeClr val="bg2">
                  <a:lumMod val="25000"/>
                </a:schemeClr>
              </a:solidFill>
              <a:latin typeface="Impact" pitchFamily="34" charset="0"/>
            </a:rPr>
            <a:t>3.Redes de mayor </a:t>
          </a:r>
          <a:r>
            <a:rPr lang="es-CO" sz="2100" b="0" kern="1200" dirty="0" smtClean="0">
              <a:solidFill>
                <a:schemeClr val="bg2">
                  <a:lumMod val="10000"/>
                </a:schemeClr>
              </a:solidFill>
              <a:latin typeface="Impact" pitchFamily="34" charset="0"/>
            </a:rPr>
            <a:t>velocidad</a:t>
          </a:r>
          <a:endParaRPr lang="es-CO" sz="2100" b="0" kern="1200" dirty="0">
            <a:solidFill>
              <a:schemeClr val="bg2">
                <a:lumMod val="10000"/>
              </a:schemeClr>
            </a:solidFill>
            <a:latin typeface="Impact" pitchFamily="34" charset="0"/>
          </a:endParaRPr>
        </a:p>
      </dsp:txBody>
      <dsp:txXfrm>
        <a:off x="744927" y="2393071"/>
        <a:ext cx="1210679" cy="1198030"/>
      </dsp:txXfrm>
    </dsp:sp>
    <dsp:sp modelId="{88BC1A64-29A9-4312-BC84-3E9E0A1EF6C3}">
      <dsp:nvSpPr>
        <dsp:cNvPr id="0" name=""/>
        <dsp:cNvSpPr/>
      </dsp:nvSpPr>
      <dsp:spPr>
        <a:xfrm>
          <a:off x="1161077" y="791953"/>
          <a:ext cx="3092445" cy="3092445"/>
        </a:xfrm>
        <a:custGeom>
          <a:avLst/>
          <a:gdLst/>
          <a:ahLst/>
          <a:cxnLst/>
          <a:rect l="0" t="0" r="0" b="0"/>
          <a:pathLst>
            <a:path>
              <a:moveTo>
                <a:pt x="80844" y="1052793"/>
              </a:moveTo>
              <a:arcTo wR="1546222" hR="1546222" stAng="11916579" swAng="2218498"/>
            </a:path>
          </a:pathLst>
        </a:custGeom>
        <a:noFill/>
        <a:ln w="9525" cap="flat" cmpd="sng" algn="ctr">
          <a:solidFill>
            <a:schemeClr val="bg2">
              <a:lumMod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7ED56-2292-49A5-9A94-3614C8D8CF3E}">
      <dsp:nvSpPr>
        <dsp:cNvPr id="0" name=""/>
        <dsp:cNvSpPr/>
      </dsp:nvSpPr>
      <dsp:spPr>
        <a:xfrm>
          <a:off x="0" y="125696"/>
          <a:ext cx="385192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A750F9-124F-4622-AED7-EBA0B7119951}">
      <dsp:nvSpPr>
        <dsp:cNvPr id="0" name=""/>
        <dsp:cNvSpPr/>
      </dsp:nvSpPr>
      <dsp:spPr>
        <a:xfrm>
          <a:off x="192596" y="7954"/>
          <a:ext cx="2696344" cy="368661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15" tIns="0" rIns="10191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bg2"/>
              </a:solidFill>
              <a:latin typeface="Impact" pitchFamily="34" charset="0"/>
            </a:rPr>
            <a:t>Garantizar competencia sólida</a:t>
          </a:r>
          <a:endParaRPr lang="es-CO" sz="1400" kern="1200" dirty="0">
            <a:solidFill>
              <a:schemeClr val="bg2"/>
            </a:solidFill>
            <a:latin typeface="Impact" pitchFamily="34" charset="0"/>
          </a:endParaRPr>
        </a:p>
      </dsp:txBody>
      <dsp:txXfrm>
        <a:off x="210593" y="25951"/>
        <a:ext cx="2660350" cy="332667"/>
      </dsp:txXfrm>
    </dsp:sp>
    <dsp:sp modelId="{CB6B29B9-072F-40E1-BD46-136C83D5432E}">
      <dsp:nvSpPr>
        <dsp:cNvPr id="0" name=""/>
        <dsp:cNvSpPr/>
      </dsp:nvSpPr>
      <dsp:spPr>
        <a:xfrm>
          <a:off x="0" y="1171237"/>
          <a:ext cx="385192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80E4A6-9B27-4C19-A483-6D11CFB62888}">
      <dsp:nvSpPr>
        <dsp:cNvPr id="0" name=""/>
        <dsp:cNvSpPr/>
      </dsp:nvSpPr>
      <dsp:spPr>
        <a:xfrm>
          <a:off x="192596" y="645896"/>
          <a:ext cx="2696344" cy="776261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15" tIns="0" rIns="10191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bg2"/>
              </a:solidFill>
              <a:latin typeface="Impact" pitchFamily="34" charset="0"/>
            </a:rPr>
            <a:t>Administración eficiente de las acciones que controla el Gobierno</a:t>
          </a:r>
          <a:endParaRPr lang="es-CO" sz="1400" kern="1200" dirty="0">
            <a:solidFill>
              <a:schemeClr val="bg2"/>
            </a:solidFill>
            <a:latin typeface="Impact" pitchFamily="34" charset="0"/>
          </a:endParaRPr>
        </a:p>
      </dsp:txBody>
      <dsp:txXfrm>
        <a:off x="230490" y="683790"/>
        <a:ext cx="2620556" cy="700473"/>
      </dsp:txXfrm>
    </dsp:sp>
    <dsp:sp modelId="{A1D02365-4DDB-4FD5-8017-0601D65A549B}">
      <dsp:nvSpPr>
        <dsp:cNvPr id="0" name=""/>
        <dsp:cNvSpPr/>
      </dsp:nvSpPr>
      <dsp:spPr>
        <a:xfrm>
          <a:off x="0" y="2340522"/>
          <a:ext cx="385192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F14F84-A8F9-45D8-9D53-6DD76EAD23CC}">
      <dsp:nvSpPr>
        <dsp:cNvPr id="0" name=""/>
        <dsp:cNvSpPr/>
      </dsp:nvSpPr>
      <dsp:spPr>
        <a:xfrm>
          <a:off x="192596" y="1691437"/>
          <a:ext cx="2696344" cy="900004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15" tIns="0" rIns="10191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bg2"/>
              </a:solidFill>
              <a:latin typeface="Impact" pitchFamily="34" charset="0"/>
            </a:rPr>
            <a:t>Reforma del servicio universal para colaborar con el despliegue de Banda Ancha en áreas de alto costo</a:t>
          </a:r>
          <a:endParaRPr lang="es-CO" sz="1400" kern="1200" dirty="0">
            <a:solidFill>
              <a:schemeClr val="bg2"/>
            </a:solidFill>
            <a:latin typeface="Impact" pitchFamily="34" charset="0"/>
          </a:endParaRPr>
        </a:p>
      </dsp:txBody>
      <dsp:txXfrm>
        <a:off x="236531" y="1735372"/>
        <a:ext cx="2608474" cy="812134"/>
      </dsp:txXfrm>
    </dsp:sp>
    <dsp:sp modelId="{4491E398-CA97-4E91-AE99-F6C0829886E3}">
      <dsp:nvSpPr>
        <dsp:cNvPr id="0" name=""/>
        <dsp:cNvSpPr/>
      </dsp:nvSpPr>
      <dsp:spPr>
        <a:xfrm>
          <a:off x="0" y="3434074"/>
          <a:ext cx="385192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7A991-7917-4557-8E7D-954BAF8AA060}">
      <dsp:nvSpPr>
        <dsp:cNvPr id="0" name=""/>
        <dsp:cNvSpPr/>
      </dsp:nvSpPr>
      <dsp:spPr>
        <a:xfrm>
          <a:off x="192596" y="2860722"/>
          <a:ext cx="2696344" cy="824272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15" tIns="0" rIns="10191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solidFill>
                <a:schemeClr val="bg2"/>
              </a:solidFill>
              <a:latin typeface="Impact" pitchFamily="34" charset="0"/>
            </a:rPr>
            <a:t>Maximizar demanda donde el sector público tiene una influencia significativa</a:t>
          </a:r>
          <a:endParaRPr lang="es-CO" sz="1400" kern="1200" dirty="0">
            <a:solidFill>
              <a:schemeClr val="bg2"/>
            </a:solidFill>
            <a:latin typeface="Impact" pitchFamily="34" charset="0"/>
          </a:endParaRPr>
        </a:p>
      </dsp:txBody>
      <dsp:txXfrm>
        <a:off x="232834" y="2900960"/>
        <a:ext cx="2615868" cy="743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59D388-8229-4F26-A7B6-3E71765BDD9C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8FF9B0B6-7567-43F0-AF16-4C4DEAF9E6D1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110642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82CEA0D-855C-44FE-B56D-9B952FF9F383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6013" y="696913"/>
            <a:ext cx="4649787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414838"/>
            <a:ext cx="5503863" cy="4184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D3EC5D0-E61F-4E68-834F-66333B5DBB8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5835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DA13A54-720F-4FAD-AE9C-AAA821075C22}" type="slidenum">
              <a:rPr lang="es-CO" smtClean="0"/>
              <a:pPr eaLnBrk="1" hangingPunct="1"/>
              <a:t>1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521221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A986C5D-D585-4159-8415-244D4E2FFA84}" type="slidenum">
              <a:rPr lang="es-CO" smtClean="0"/>
              <a:pPr eaLnBrk="1" hangingPunct="1"/>
              <a:t>14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4249466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A986C5D-D585-4159-8415-244D4E2FFA84}" type="slidenum">
              <a:rPr lang="es-CO" smtClean="0"/>
              <a:pPr eaLnBrk="1" hangingPunct="1"/>
              <a:t>15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4249466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A986C5D-D585-4159-8415-244D4E2FFA84}" type="slidenum">
              <a:rPr lang="es-CO" smtClean="0"/>
              <a:pPr eaLnBrk="1" hangingPunct="1"/>
              <a:t>16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4249466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EDE5D3C-2EC8-4094-9716-5BFC790660DC}" type="slidenum">
              <a:rPr lang="es-CO" smtClean="0"/>
              <a:pPr eaLnBrk="1" hangingPunct="1"/>
              <a:t>17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4267203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F85265E-7757-4791-82F4-FE47013483F1}" type="slidenum">
              <a:rPr lang="es-CO" smtClean="0"/>
              <a:pPr eaLnBrk="1" hangingPunct="1"/>
              <a:t>18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137789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F85265E-7757-4791-82F4-FE47013483F1}" type="slidenum">
              <a:rPr lang="es-CO" smtClean="0"/>
              <a:pPr eaLnBrk="1" hangingPunct="1"/>
              <a:t>19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590493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b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EDE5D3C-2EC8-4094-9716-5BFC790660DC}" type="slidenum">
              <a:rPr lang="es-CO" smtClean="0"/>
              <a:pPr eaLnBrk="1" hangingPunct="1"/>
              <a:t>20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038491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0A560BC-5B7A-4DA0-BB38-99A276DBD828}" type="slidenum">
              <a:rPr lang="es-CO" smtClean="0"/>
              <a:pPr eaLnBrk="1" hangingPunct="1"/>
              <a:t>22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2945517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52CD29B-D0D5-48F2-94B7-810F8787CF05}" type="slidenum">
              <a:rPr lang="es-CO" smtClean="0"/>
              <a:pPr eaLnBrk="1" hangingPunct="1"/>
              <a:t>23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41321275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b="1" dirty="0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71A0596-B555-4CFD-B15F-5825C22D0B77}" type="slidenum">
              <a:rPr lang="es-CO" smtClean="0"/>
              <a:pPr eaLnBrk="1" hangingPunct="1"/>
              <a:t>24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71195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6994396-5565-4029-A371-18FDDDFB4D37}" type="slidenum">
              <a:rPr lang="es-CO" smtClean="0"/>
              <a:pPr eaLnBrk="1" hangingPunct="1"/>
              <a:t>3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2088009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B0850CF-4172-4F3D-8642-7BEB405C0EE0}" type="slidenum">
              <a:rPr lang="es-CO" smtClean="0"/>
              <a:pPr eaLnBrk="1" hangingPunct="1"/>
              <a:t>25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8315726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b="1" dirty="0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A8788B6-A98E-4617-AE95-403C455CB390}" type="slidenum">
              <a:rPr lang="es-CO" smtClean="0"/>
              <a:pPr eaLnBrk="1" hangingPunct="1"/>
              <a:t>26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8546029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b="1" dirty="0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FD8222A-51B4-4A25-B3C4-102CEE36F408}" type="slidenum">
              <a:rPr lang="es-CO" smtClean="0"/>
              <a:pPr eaLnBrk="1" hangingPunct="1"/>
              <a:t>27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0781172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b="1" dirty="0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20F0E91-0F37-480A-A6DB-943ACB33304D}" type="slidenum">
              <a:rPr lang="es-CO" smtClean="0"/>
              <a:pPr eaLnBrk="1" hangingPunct="1"/>
              <a:t>28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940421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b="1" dirty="0" smtClean="0"/>
          </a:p>
        </p:txBody>
      </p:sp>
      <p:sp>
        <p:nvSpPr>
          <p:cNvPr id="40964" name="3 Marcador de número de diapositiva"/>
          <p:cNvSpPr txBox="1">
            <a:spLocks noGrp="1"/>
          </p:cNvSpPr>
          <p:nvPr/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9776C54D-EE25-443D-97CC-E3D54B52B017}" type="slidenum">
              <a:rPr lang="es-CO" sz="1200"/>
              <a:pPr algn="r" eaLnBrk="1" hangingPunct="1"/>
              <a:t>29</a:t>
            </a:fld>
            <a:endParaRPr lang="es-CO" sz="1200"/>
          </a:p>
        </p:txBody>
      </p:sp>
    </p:spTree>
    <p:extLst>
      <p:ext uri="{BB962C8B-B14F-4D97-AF65-F5344CB8AC3E}">
        <p14:creationId xmlns:p14="http://schemas.microsoft.com/office/powerpoint/2010/main" val="2172853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s-C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A077D3B-5C6B-403F-9DC1-89EEEA0FD5B9}" type="slidenum">
              <a:rPr lang="es-CO" smtClean="0"/>
              <a:pPr eaLnBrk="1" hangingPunct="1"/>
              <a:t>30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28870034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19F5D-1C0B-489A-8C61-3D9E3D2D196B}" type="slidenum">
              <a:rPr lang="es-CO" smtClean="0"/>
              <a:pPr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85865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b="1" dirty="0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F3E1FD0-13FB-43FD-9E22-F76611CD1BFB}" type="slidenum">
              <a:rPr lang="es-CO" smtClean="0"/>
              <a:pPr eaLnBrk="1" hangingPunct="1"/>
              <a:t>33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0755192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3EC5D0-E61F-4E68-834F-66333B5DBB84}" type="slidenum">
              <a:rPr lang="es-CO" smtClean="0"/>
              <a:pPr>
                <a:defRPr/>
              </a:pPr>
              <a:t>34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86297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CF52C-D2FF-4F8A-96C2-90EB0533FA2C}" type="slidenum">
              <a:rPr lang="es-ES" altLang="es-CO"/>
              <a:pPr/>
              <a:t>36</a:t>
            </a:fld>
            <a:endParaRPr lang="es-ES" altLang="es-CO"/>
          </a:p>
        </p:txBody>
      </p:sp>
      <p:sp>
        <p:nvSpPr>
          <p:cNvPr id="5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endParaRPr lang="es-CO" altLang="es-CO" b="1" dirty="0"/>
          </a:p>
        </p:txBody>
      </p:sp>
      <p:sp>
        <p:nvSpPr>
          <p:cNvPr id="5124" name="3 Marcador de número de diapositiva"/>
          <p:cNvSpPr txBox="1">
            <a:spLocks noGrp="1"/>
          </p:cNvSpPr>
          <p:nvPr/>
        </p:nvSpPr>
        <p:spPr bwMode="auto">
          <a:xfrm>
            <a:off x="3898102" y="8828352"/>
            <a:ext cx="2982119" cy="46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EDAC491-7379-4E12-9D8F-6A7A495BA42A}" type="slidenum">
              <a:rPr lang="es-CO" altLang="es-CO" sz="1200">
                <a:cs typeface="Arial" charset="0"/>
              </a:rPr>
              <a:pPr algn="r"/>
              <a:t>36</a:t>
            </a:fld>
            <a:endParaRPr lang="es-CO" altLang="es-CO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247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endParaRPr lang="es-ES" b="1" i="0" dirty="0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B34FD74-386D-41D5-A476-17EBD177DEAC}" type="slidenum">
              <a:rPr lang="es-CO" smtClean="0"/>
              <a:pPr eaLnBrk="1" hangingPunct="1"/>
              <a:t>6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5728213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b="1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ED43DD8-2AA7-4B2F-AE54-C5F33B199800}" type="slidenum">
              <a:rPr lang="es-CO" smtClean="0"/>
              <a:pPr eaLnBrk="1" hangingPunct="1"/>
              <a:t>38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26150854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30E66B5-FA52-4835-8DB4-F229B743492E}" type="slidenum">
              <a:rPr lang="es-CO" smtClean="0"/>
              <a:pPr eaLnBrk="1" hangingPunct="1"/>
              <a:t>39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6747450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DB2E6C9-A9AE-4A7E-99A7-F5DB7DBD5608}" type="slidenum">
              <a:rPr lang="es-CO" smtClean="0"/>
              <a:pPr eaLnBrk="1" hangingPunct="1"/>
              <a:t>40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257399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la pasada revisión se indicó lo siguiente: “</a:t>
            </a:r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es claro el mensaje que se quiere transmitir. No se entiende la relación entre el título, la gráfica, la medición de empleo actualizada y la conclusión acerca del empleo”. En general la diapositiva sigue igual a excepción de los cambios de forma realizados en algunas palabras subrayadas y la conclusión reducida. continua sin ser clara.</a:t>
            </a:r>
            <a:endParaRPr lang="es-ES" b="1" i="0" dirty="0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8BEC29A-5A74-4DFE-95C3-450587E951A7}" type="slidenum">
              <a:rPr lang="es-CO" smtClean="0"/>
              <a:pPr eaLnBrk="1" hangingPunct="1"/>
              <a:t>7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092378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b="1" dirty="0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6B45531-6112-49F1-B286-7DCB01D7EF2F}" type="slidenum">
              <a:rPr lang="es-CO" smtClean="0"/>
              <a:pPr eaLnBrk="1" hangingPunct="1"/>
              <a:t>8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390839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b="1" dirty="0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E5C1C97-44D5-4C05-9E66-4F887FDFD756}" type="slidenum">
              <a:rPr lang="es-CO" smtClean="0"/>
              <a:pPr eaLnBrk="1" hangingPunct="1"/>
              <a:t>9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1448134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1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A986C5D-D585-4159-8415-244D4E2FFA84}" type="slidenum">
              <a:rPr lang="es-CO" smtClean="0"/>
              <a:pPr eaLnBrk="1" hangingPunct="1"/>
              <a:t>10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210922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19F5D-1C0B-489A-8C61-3D9E3D2D196B}" type="slidenum">
              <a:rPr lang="es-CO" smtClean="0"/>
              <a:pPr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346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z="2000" b="1" baseline="0" dirty="0" smtClean="0">
              <a:latin typeface="Arial Narrow" pitchFamily="34" charset="0"/>
            </a:endParaRPr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B72D1BA-8391-461F-8AD4-B2DFA9C3E6BE}" type="slidenum">
              <a:rPr lang="es-CO" smtClean="0"/>
              <a:pPr eaLnBrk="1" hangingPunct="1"/>
              <a:t>13</a:t>
            </a:fld>
            <a:endParaRPr lang="es-CO" smtClean="0"/>
          </a:p>
        </p:txBody>
      </p:sp>
    </p:spTree>
    <p:extLst>
      <p:ext uri="{BB962C8B-B14F-4D97-AF65-F5344CB8AC3E}">
        <p14:creationId xmlns:p14="http://schemas.microsoft.com/office/powerpoint/2010/main" val="3808730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D15E6-5776-4C6D-BC72-F5D80A8DDFDB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B2778-2243-40F7-A8A3-1A99099D9E87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2453370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75858-7A8D-44C3-AC58-E398E4F9ECCC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03319-6A37-43E5-8046-24346F759F39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379935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D9B00-1FD4-435F-99F1-80037F7DCF5D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91BBC-E032-4C7A-9DCF-CFC4183E68B0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190073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BBA95-B737-4291-8D95-864D5DDC948B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7BF64-17D7-458A-9BE0-CC0A472C7FC6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3794596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589EA-065E-4CA1-94CB-1789873D4229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985A-8885-4C11-B932-D0A7E9163327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302628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54CC-B0A7-4B51-8A17-24B76F08FC65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15568-A9FC-4A03-86F6-B8EABF8DC3F7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351111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9236D-00D2-45F1-9022-BC329B050FAF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6A943-38BE-404A-90AD-08EFA86B6130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2487139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B0097-40AD-48F0-A940-249C0AD29253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A97FF-12AB-445A-876E-7EB623408F52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187755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2090F-8843-43B7-96C8-1E33D0C786F7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EB915-8B41-476D-BB50-D1550533BB75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2311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D66A3-C94F-465C-8C47-62BDACAA41FD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FA23D-5AAA-44E3-92B1-03526AD55EEE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226257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A77E-42AC-4236-99AB-454B46E92BC3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B7E1C-CD06-4226-ADC9-9994DE04F476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  <p:extLst>
      <p:ext uri="{BB962C8B-B14F-4D97-AF65-F5344CB8AC3E}">
        <p14:creationId xmlns:p14="http://schemas.microsoft.com/office/powerpoint/2010/main" val="273295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CO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CO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995925-1AD5-4ADB-8404-2578FF6794F7}" type="datetimeFigureOut">
              <a:rPr lang="es-CO"/>
              <a:pPr>
                <a:defRPr/>
              </a:pPr>
              <a:t>23/12/2014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2ABFD2C-4937-4325-8E19-3E4C62205EA2}" type="slidenum">
              <a:rPr lang="es-CO" altLang="es-MX"/>
              <a:pPr>
                <a:defRPr/>
              </a:pPr>
              <a:t>‹Nº›</a:t>
            </a:fld>
            <a:endParaRPr lang="es-CO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22.jpe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2" Type="http://schemas.microsoft.com/office/2007/relationships/media" Target="file:///G:\Plan%20Vive%20Digital\JULIO14DE2014\grabaciones%20vive%20digital\Jaider%20Manotas.wav" TargetMode="External"/><Relationship Id="rId1" Type="http://schemas.openxmlformats.org/officeDocument/2006/relationships/audio" Target="NULL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3 Rectángulo"/>
          <p:cNvSpPr>
            <a:spLocks noChangeArrowheads="1"/>
          </p:cNvSpPr>
          <p:nvPr/>
        </p:nvSpPr>
        <p:spPr bwMode="auto">
          <a:xfrm>
            <a:off x="0" y="1412875"/>
            <a:ext cx="9144000" cy="5445125"/>
          </a:xfrm>
          <a:prstGeom prst="rect">
            <a:avLst/>
          </a:prstGeom>
          <a:solidFill>
            <a:srgbClr val="990000"/>
          </a:solidFill>
          <a:ln w="25400">
            <a:solidFill>
              <a:srgbClr val="99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es-CO" altLang="es-MX" sz="5400" dirty="0">
                <a:solidFill>
                  <a:schemeClr val="bg2">
                    <a:lumMod val="90000"/>
                  </a:schemeClr>
                </a:solidFill>
                <a:latin typeface="Impact" pitchFamily="34" charset="0"/>
                <a:cs typeface="Times New Roman" pitchFamily="18" charset="0"/>
              </a:rPr>
              <a:t>Evaluación de Resultados</a:t>
            </a:r>
          </a:p>
          <a:p>
            <a:pPr algn="ctr">
              <a:spcAft>
                <a:spcPts val="0"/>
              </a:spcAft>
              <a:defRPr/>
            </a:pPr>
            <a:r>
              <a:rPr lang="es-CO" altLang="es-MX" sz="5400" dirty="0">
                <a:solidFill>
                  <a:schemeClr val="bg2">
                    <a:lumMod val="90000"/>
                  </a:schemeClr>
                </a:solidFill>
                <a:latin typeface="Impact" pitchFamily="34" charset="0"/>
                <a:cs typeface="Times New Roman" pitchFamily="18" charset="0"/>
              </a:rPr>
              <a:t>Plan Vive Digital</a:t>
            </a:r>
          </a:p>
          <a:p>
            <a:pPr algn="ctr">
              <a:lnSpc>
                <a:spcPct val="115000"/>
              </a:lnSpc>
              <a:defRPr/>
            </a:pPr>
            <a:r>
              <a:rPr lang="es-CO" altLang="es-MX" sz="2400" dirty="0">
                <a:solidFill>
                  <a:schemeClr val="bg1"/>
                </a:solidFill>
                <a:latin typeface="Impact" pitchFamily="34" charset="0"/>
                <a:cs typeface="Times New Roman" pitchFamily="18" charset="0"/>
              </a:rPr>
              <a:t>Presentación de Resultados </a:t>
            </a:r>
            <a:r>
              <a:rPr lang="es-CO" altLang="es-MX" dirty="0">
                <a:solidFill>
                  <a:schemeClr val="bg1"/>
                </a:solidFill>
                <a:latin typeface="Impact" pitchFamily="34" charset="0"/>
                <a:cs typeface="Times New Roman" pitchFamily="18" charset="0"/>
              </a:rPr>
              <a:t/>
            </a:r>
            <a:br>
              <a:rPr lang="es-CO" altLang="es-MX" dirty="0">
                <a:solidFill>
                  <a:schemeClr val="bg1"/>
                </a:solidFill>
                <a:latin typeface="Impact" pitchFamily="34" charset="0"/>
                <a:cs typeface="Times New Roman" pitchFamily="18" charset="0"/>
              </a:rPr>
            </a:br>
            <a:r>
              <a:rPr lang="es-CO" altLang="es-MX" sz="2400" dirty="0" smtClean="0">
                <a:solidFill>
                  <a:schemeClr val="bg1"/>
                </a:solidFill>
                <a:latin typeface="Impact" pitchFamily="34" charset="0"/>
                <a:cs typeface="Times New Roman" pitchFamily="18" charset="0"/>
              </a:rPr>
              <a:t>Diciembre de </a:t>
            </a:r>
            <a:r>
              <a:rPr lang="es-CO" altLang="es-MX" sz="2400" dirty="0">
                <a:solidFill>
                  <a:schemeClr val="bg1"/>
                </a:solidFill>
                <a:latin typeface="Impact" pitchFamily="34" charset="0"/>
                <a:cs typeface="Times New Roman" pitchFamily="18" charset="0"/>
              </a:rPr>
              <a:t>2014</a:t>
            </a:r>
          </a:p>
        </p:txBody>
      </p:sp>
      <p:pic>
        <p:nvPicPr>
          <p:cNvPr id="2" name="4 Imag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1" r="10529"/>
          <a:stretch>
            <a:fillRect/>
          </a:stretch>
        </p:blipFill>
        <p:spPr bwMode="auto">
          <a:xfrm>
            <a:off x="-12700" y="-26988"/>
            <a:ext cx="9156700" cy="266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Imagen 2" descr="Descripción: Vive Digit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07"/>
          <a:stretch>
            <a:fillRect/>
          </a:stretch>
        </p:blipFill>
        <p:spPr bwMode="auto">
          <a:xfrm>
            <a:off x="241300" y="5589588"/>
            <a:ext cx="5122863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6 Imag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61025"/>
            <a:ext cx="24003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-12700" y="6623050"/>
            <a:ext cx="739298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900" dirty="0">
                <a:solidFill>
                  <a:schemeClr val="bg2">
                    <a:lumMod val="90000"/>
                  </a:schemeClr>
                </a:solidFill>
                <a:latin typeface="Century Gothic" pitchFamily="34" charset="0"/>
                <a:cs typeface="+mn-cs"/>
              </a:rPr>
              <a:t>Fuente de imagen: MINTIC. http://www.mintic.gov.co/index.php/vive-digital-plan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 txBox="1">
            <a:spLocks/>
          </p:cNvSpPr>
          <p:nvPr/>
        </p:nvSpPr>
        <p:spPr bwMode="auto">
          <a:xfrm>
            <a:off x="108967" y="131148"/>
            <a:ext cx="89995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CO" altLang="es-MX" sz="3200" dirty="0" smtClean="0">
                <a:solidFill>
                  <a:schemeClr val="tx2"/>
                </a:solidFill>
                <a:latin typeface="Impact" pitchFamily="34" charset="0"/>
              </a:rPr>
              <a:t>Las tendencias nacionales muestran que, mientras los usuarios de </a:t>
            </a:r>
            <a:r>
              <a:rPr lang="es-CO" altLang="es-MX" sz="32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Internet</a:t>
            </a:r>
            <a:r>
              <a:rPr lang="es-CO" altLang="es-MX" sz="3200" dirty="0" smtClean="0">
                <a:solidFill>
                  <a:schemeClr val="tx2"/>
                </a:solidFill>
                <a:latin typeface="Impact" pitchFamily="34" charset="0"/>
              </a:rPr>
              <a:t> crecen, el índice de </a:t>
            </a:r>
            <a:r>
              <a:rPr lang="es-CO" altLang="es-MX" sz="3200" dirty="0" smtClean="0">
                <a:solidFill>
                  <a:srgbClr val="7030A0"/>
                </a:solidFill>
                <a:latin typeface="Impact" pitchFamily="34" charset="0"/>
              </a:rPr>
              <a:t>pobreza monetaria </a:t>
            </a:r>
            <a:r>
              <a:rPr lang="es-CO" altLang="es-MX" sz="3200" dirty="0" smtClean="0">
                <a:solidFill>
                  <a:schemeClr val="tx2"/>
                </a:solidFill>
                <a:latin typeface="Impact" pitchFamily="34" charset="0"/>
              </a:rPr>
              <a:t>se reduce entre 2002 y 2013  </a:t>
            </a:r>
            <a:endParaRPr lang="es-CO" altLang="es-MX" sz="32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5" name="7 Gráfico"/>
          <p:cNvGraphicFramePr>
            <a:graphicFrameLocks/>
          </p:cNvGraphicFramePr>
          <p:nvPr>
            <p:extLst/>
          </p:nvPr>
        </p:nvGraphicFramePr>
        <p:xfrm>
          <a:off x="508100" y="1726208"/>
          <a:ext cx="86004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Rectángulo"/>
          <p:cNvSpPr/>
          <p:nvPr/>
        </p:nvSpPr>
        <p:spPr>
          <a:xfrm>
            <a:off x="-36513" y="6567155"/>
            <a:ext cx="5867401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CO" sz="1050" dirty="0" smtClean="0">
                <a:latin typeface="Impact" pitchFamily="34" charset="0"/>
                <a:cs typeface="Arial" charset="0"/>
              </a:rPr>
              <a:t>Fuentes: Usuarios de Internet: Banco Mundial; Índice de Pobreza Monetaria: DANE.</a:t>
            </a:r>
            <a:endParaRPr lang="es-CO" sz="1050" dirty="0">
              <a:latin typeface="Impact" pitchFamily="34" charset="0"/>
              <a:cs typeface="Arial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 rot="16200000">
            <a:off x="-1535480" y="3586217"/>
            <a:ext cx="39247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dirty="0" err="1" smtClean="0">
                <a:latin typeface="Impact" pitchFamily="34" charset="0"/>
                <a:cs typeface="Arial" charset="0"/>
              </a:rPr>
              <a:t>Indice</a:t>
            </a:r>
            <a:r>
              <a:rPr lang="es-CO" dirty="0" smtClean="0">
                <a:latin typeface="Impact" pitchFamily="34" charset="0"/>
                <a:cs typeface="Arial" charset="0"/>
              </a:rPr>
              <a:t> de pobreza/usuarios de internet</a:t>
            </a:r>
            <a:endParaRPr lang="es-CO" dirty="0">
              <a:latin typeface="Impac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52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/>
          </p:cNvSpPr>
          <p:nvPr/>
        </p:nvSpPr>
        <p:spPr bwMode="auto">
          <a:xfrm>
            <a:off x="90264" y="28942"/>
            <a:ext cx="9018240" cy="1815882"/>
          </a:xfrm>
          <a:prstGeom prst="rect">
            <a:avLst/>
          </a:prstGeom>
          <a:noFill/>
          <a:ln w="12700">
            <a:noFill/>
          </a:ln>
          <a:extLst/>
        </p:spPr>
        <p:txBody>
          <a:bodyPr wrap="square" anchor="ctr">
            <a:spAutoFit/>
          </a:bodyPr>
          <a:lstStyle>
            <a:defPPr>
              <a:defRPr lang="es-CO"/>
            </a:defPPr>
            <a:lvl1pPr eaLnBrk="1" fontAlgn="auto" hangingPunct="1">
              <a:spcBef>
                <a:spcPct val="20000"/>
              </a:spcBef>
              <a:spcAft>
                <a:spcPts val="0"/>
              </a:spcAft>
              <a:defRPr sz="4400">
                <a:solidFill>
                  <a:schemeClr val="tx2"/>
                </a:solidFill>
                <a:latin typeface="Impact" pitchFamily="34" charset="0"/>
                <a:cs typeface="+mn-cs"/>
              </a:defRPr>
            </a:lvl1pPr>
            <a:lvl2pPr algn="ctr" eaLnBrk="0" hangingPunct="0">
              <a:defRPr sz="4400">
                <a:latin typeface="Calibri" pitchFamily="34" charset="0"/>
              </a:defRPr>
            </a:lvl2pPr>
            <a:lvl3pPr algn="ctr" eaLnBrk="0" hangingPunct="0">
              <a:defRPr sz="4400">
                <a:latin typeface="Calibri" pitchFamily="34" charset="0"/>
              </a:defRPr>
            </a:lvl3pPr>
            <a:lvl4pPr algn="ctr" eaLnBrk="0" hangingPunct="0">
              <a:defRPr sz="4400">
                <a:latin typeface="Calibri" pitchFamily="34" charset="0"/>
              </a:defRPr>
            </a:lvl4pPr>
            <a:lvl5pPr algn="ctr" eaLnBrk="0" hangingPunct="0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s-CO" altLang="es-MX" sz="2800" dirty="0" smtClean="0"/>
              <a:t>El </a:t>
            </a:r>
            <a:r>
              <a:rPr lang="es-CO" altLang="es-MX" sz="2800" dirty="0"/>
              <a:t>empleo en el Sector de </a:t>
            </a:r>
            <a:r>
              <a:rPr lang="es-CO" altLang="es-MX" sz="2800" dirty="0" smtClean="0"/>
              <a:t>Telecomunicaciones, como </a:t>
            </a:r>
            <a:r>
              <a:rPr lang="es-CO" altLang="es-MX" sz="2800" dirty="0"/>
              <a:t>proporción del empleo total en la </a:t>
            </a:r>
            <a:r>
              <a:rPr lang="es-CO" altLang="es-MX" sz="2800" dirty="0" smtClean="0"/>
              <a:t>economía, </a:t>
            </a:r>
            <a:r>
              <a:rPr lang="es-CO" altLang="es-MX" sz="2800" dirty="0"/>
              <a:t>viene cayendo en forma sistemática desde el </a:t>
            </a:r>
            <a:r>
              <a:rPr lang="es-CO" altLang="es-MX" sz="2800" dirty="0" smtClean="0"/>
              <a:t>2008: </a:t>
            </a:r>
            <a:r>
              <a:rPr lang="es-ES_tradnl" sz="2800" dirty="0"/>
              <a:t>ha habido un importante aumento en la productividad del sector</a:t>
            </a:r>
            <a:endParaRPr lang="es-CO" altLang="es-MX" sz="2800" dirty="0"/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-36512" y="6597352"/>
            <a:ext cx="69847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100" dirty="0">
                <a:latin typeface="Impact" pitchFamily="34" charset="0"/>
              </a:rPr>
              <a:t>Fuente</a:t>
            </a:r>
            <a:r>
              <a:rPr lang="es-CO" sz="1100" dirty="0" smtClean="0">
                <a:latin typeface="Impact" pitchFamily="34" charset="0"/>
              </a:rPr>
              <a:t>: DANE. </a:t>
            </a:r>
            <a:r>
              <a:rPr lang="es-CO" sz="1100" dirty="0">
                <a:latin typeface="Impact" pitchFamily="34" charset="0"/>
              </a:rPr>
              <a:t>Tabulados especiales solicitados al DANE sobre el empleo de la GEIH para el período 2008-2013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059128"/>
              </p:ext>
            </p:extLst>
          </p:nvPr>
        </p:nvGraphicFramePr>
        <p:xfrm>
          <a:off x="179512" y="2595874"/>
          <a:ext cx="8712966" cy="3785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  <a:gridCol w="1065718"/>
                <a:gridCol w="1065718"/>
                <a:gridCol w="1065718"/>
                <a:gridCol w="1065718"/>
                <a:gridCol w="1065718"/>
              </a:tblGrid>
              <a:tr h="390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es-CO" sz="1800" b="0" dirty="0">
                        <a:effectLst/>
                        <a:latin typeface="Impact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2008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>
                          <a:effectLst/>
                          <a:latin typeface="Impact" pitchFamily="34" charset="0"/>
                        </a:rPr>
                        <a:t>2010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2011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2012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2013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754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800" b="0">
                          <a:effectLst/>
                          <a:latin typeface="Impact" pitchFamily="34" charset="0"/>
                        </a:rPr>
                        <a:t>Empleo total a nivel nacional</a:t>
                      </a:r>
                      <a:endParaRPr lang="es-CO" sz="28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17,487,465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19,084,135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19,653,509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20,696,000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21,048,000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754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800" b="0" dirty="0">
                          <a:effectLst/>
                          <a:latin typeface="Impact" pitchFamily="34" charset="0"/>
                        </a:rPr>
                        <a:t>Porcentaje del empleo total en la Rama de </a:t>
                      </a:r>
                      <a:r>
                        <a:rPr lang="es-CO" sz="1800" b="0" dirty="0" smtClean="0">
                          <a:effectLst/>
                          <a:latin typeface="Impact" pitchFamily="34" charset="0"/>
                        </a:rPr>
                        <a:t>Telecomunicaciones</a:t>
                      </a:r>
                      <a:r>
                        <a:rPr lang="es-CO" sz="1800" b="0" baseline="0" dirty="0" smtClean="0">
                          <a:effectLst/>
                          <a:latin typeface="Impact" pitchFamily="34" charset="0"/>
                        </a:rPr>
                        <a:t> </a:t>
                      </a:r>
                      <a:r>
                        <a:rPr lang="es-CO" sz="1800" b="0" dirty="0" smtClean="0">
                          <a:effectLst/>
                          <a:latin typeface="Impact" pitchFamily="34" charset="0"/>
                        </a:rPr>
                        <a:t>(%)</a:t>
                      </a:r>
                      <a:endParaRPr lang="es-CO" sz="28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1.790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1.776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1.699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1.522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1.387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466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800" b="0" dirty="0">
                          <a:effectLst/>
                          <a:latin typeface="Impact" pitchFamily="34" charset="0"/>
                        </a:rPr>
                        <a:t>Porcentaje de Asalariados </a:t>
                      </a:r>
                      <a:r>
                        <a:rPr lang="es-CO" sz="1800" b="0" dirty="0" smtClean="0">
                          <a:effectLst/>
                          <a:latin typeface="Impact" pitchFamily="34" charset="0"/>
                        </a:rPr>
                        <a:t>(%)</a:t>
                      </a:r>
                      <a:endParaRPr lang="es-CO" sz="28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35.36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45.91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51.22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50.86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53.9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466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800" b="0">
                          <a:effectLst/>
                          <a:latin typeface="Impact" pitchFamily="34" charset="0"/>
                        </a:rPr>
                        <a:t>Porcentaje de Independientes (%)</a:t>
                      </a:r>
                      <a:endParaRPr lang="es-CO" sz="28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64.64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54.09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48.78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49.14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46.1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754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800" b="0">
                          <a:effectLst/>
                          <a:latin typeface="Impact" pitchFamily="34" charset="0"/>
                        </a:rPr>
                        <a:t>Salario Promedio Asalariados ($/mes)</a:t>
                      </a:r>
                      <a:endParaRPr lang="es-CO" sz="28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 smtClean="0">
                          <a:effectLst/>
                          <a:latin typeface="Impact" pitchFamily="34" charset="0"/>
                        </a:rPr>
                        <a:t>1,042,068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1,007,261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1,079,366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949,729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>
                          <a:effectLst/>
                          <a:latin typeface="Impact" pitchFamily="34" charset="0"/>
                        </a:rPr>
                        <a:t>1,118,956</a:t>
                      </a:r>
                      <a:endParaRPr lang="es-CO" sz="24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754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800" b="0">
                          <a:effectLst/>
                          <a:latin typeface="Impact" pitchFamily="34" charset="0"/>
                        </a:rPr>
                        <a:t>Salario Promedio Independientes ($/mes)</a:t>
                      </a:r>
                      <a:endParaRPr lang="es-CO" sz="2800" b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 smtClean="0">
                          <a:effectLst/>
                          <a:latin typeface="Impact" pitchFamily="34" charset="0"/>
                        </a:rPr>
                        <a:t>43,734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>
                          <a:effectLst/>
                          <a:latin typeface="Impact" pitchFamily="34" charset="0"/>
                        </a:rPr>
                        <a:t>532,392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>
                          <a:effectLst/>
                          <a:latin typeface="Impact" pitchFamily="34" charset="0"/>
                        </a:rPr>
                        <a:t>488,196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>
                          <a:effectLst/>
                          <a:latin typeface="Impact" pitchFamily="34" charset="0"/>
                        </a:rPr>
                        <a:t>506,683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CO" sz="1600" b="0" dirty="0">
                          <a:effectLst/>
                          <a:latin typeface="Impact" pitchFamily="34" charset="0"/>
                        </a:rPr>
                        <a:t>549,771</a:t>
                      </a:r>
                      <a:endParaRPr lang="es-CO" sz="2400" b="0" dirty="0">
                        <a:effectLst/>
                        <a:latin typeface="Impact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496" y="1988840"/>
            <a:ext cx="90902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Impact" pitchFamily="34" charset="0"/>
                <a:ea typeface="Times New Roman" pitchFamily="18" charset="0"/>
                <a:cs typeface="Times New Roman" pitchFamily="18" charset="0"/>
              </a:rPr>
              <a:t>Indicadores de empleo en el sector de las telecomunicaciones</a:t>
            </a:r>
            <a:endParaRPr kumimoji="0" lang="es-CO" sz="4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4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108519" y="-99392"/>
            <a:ext cx="9361040" cy="7128792"/>
          </a:xfrm>
          <a:prstGeom prst="rect">
            <a:avLst/>
          </a:prstGeom>
        </p:spPr>
      </p:pic>
      <p:sp>
        <p:nvSpPr>
          <p:cNvPr id="16387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18100" dirty="0" smtClean="0">
                <a:solidFill>
                  <a:schemeClr val="tx2"/>
                </a:solidFill>
                <a:latin typeface="Impact" pitchFamily="34" charset="0"/>
              </a:rPr>
              <a:t>Hogares</a:t>
            </a:r>
          </a:p>
        </p:txBody>
      </p:sp>
    </p:spTree>
    <p:extLst>
      <p:ext uri="{BB962C8B-B14F-4D97-AF65-F5344CB8AC3E}">
        <p14:creationId xmlns:p14="http://schemas.microsoft.com/office/powerpoint/2010/main" val="4474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" descr="F:\Plan Vive Digital\JULIO14DE2014\Equidad imagen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" contrast="40000"/>
          </a:blip>
          <a:srcRect/>
          <a:stretch>
            <a:fillRect/>
          </a:stretch>
        </p:blipFill>
        <p:spPr bwMode="auto">
          <a:xfrm>
            <a:off x="33903" y="620688"/>
            <a:ext cx="9076194" cy="6180833"/>
          </a:xfrm>
          <a:prstGeom prst="rect">
            <a:avLst/>
          </a:prstGeom>
          <a:noFill/>
        </p:spPr>
      </p:pic>
      <p:sp>
        <p:nvSpPr>
          <p:cNvPr id="21507" name="26 CuadroTexto"/>
          <p:cNvSpPr txBox="1">
            <a:spLocks noChangeArrowheads="1"/>
          </p:cNvSpPr>
          <p:nvPr/>
        </p:nvSpPr>
        <p:spPr bwMode="auto">
          <a:xfrm>
            <a:off x="-36513" y="6453336"/>
            <a:ext cx="91519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1000" dirty="0">
                <a:latin typeface="Impact" pitchFamily="34" charset="0"/>
              </a:rPr>
              <a:t>Fuente: ECV -DANE a nivel nacional 2010 y 2012. </a:t>
            </a:r>
            <a:r>
              <a:rPr lang="es-CO" sz="1000" dirty="0" err="1">
                <a:latin typeface="Impact" pitchFamily="34" charset="0"/>
              </a:rPr>
              <a:t>Calculos</a:t>
            </a:r>
            <a:r>
              <a:rPr lang="es-CO" sz="1000" dirty="0">
                <a:latin typeface="Impact" pitchFamily="34" charset="0"/>
              </a:rPr>
              <a:t> </a:t>
            </a:r>
            <a:r>
              <a:rPr lang="es-CO" sz="1000" dirty="0" smtClean="0">
                <a:latin typeface="Impact" pitchFamily="34" charset="0"/>
              </a:rPr>
              <a:t>propios. Se </a:t>
            </a:r>
            <a:r>
              <a:rPr lang="es-CO" sz="1000" dirty="0">
                <a:latin typeface="Impact" pitchFamily="34" charset="0"/>
              </a:rPr>
              <a:t>excluyen hogares con ingresos menores a 100.000 por generar datos poco robustos para este ejercicio</a:t>
            </a:r>
          </a:p>
          <a:p>
            <a:pPr eaLnBrk="1" hangingPunct="1"/>
            <a:r>
              <a:rPr lang="es-CO" sz="1000" dirty="0">
                <a:latin typeface="Impact" pitchFamily="34" charset="0"/>
              </a:rPr>
              <a:t>Nota: Todas las diferencias 2010-2012 son estadísticamente significativas con 99% de </a:t>
            </a:r>
            <a:r>
              <a:rPr lang="es-CO" sz="1000" dirty="0" smtClean="0">
                <a:latin typeface="Impact" pitchFamily="34" charset="0"/>
              </a:rPr>
              <a:t>significancia.</a:t>
            </a:r>
            <a:endParaRPr lang="es-CO" sz="1000" dirty="0">
              <a:latin typeface="Impact" pitchFamily="34" charset="0"/>
            </a:endParaRPr>
          </a:p>
        </p:txBody>
      </p:sp>
      <p:sp>
        <p:nvSpPr>
          <p:cNvPr id="21508" name="Rectangle 2"/>
          <p:cNvSpPr txBox="1">
            <a:spLocks/>
          </p:cNvSpPr>
          <p:nvPr/>
        </p:nvSpPr>
        <p:spPr bwMode="auto">
          <a:xfrm>
            <a:off x="0" y="-4157"/>
            <a:ext cx="914400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MX" altLang="es-MX" sz="2900" dirty="0" smtClean="0">
                <a:solidFill>
                  <a:schemeClr val="tx2"/>
                </a:solidFill>
                <a:latin typeface="Impact" pitchFamily="34" charset="0"/>
              </a:rPr>
              <a:t>En </a:t>
            </a:r>
            <a:r>
              <a:rPr lang="es-MX" altLang="es-MX" sz="2900" dirty="0">
                <a:solidFill>
                  <a:schemeClr val="tx2"/>
                </a:solidFill>
                <a:latin typeface="Impact" pitchFamily="34" charset="0"/>
              </a:rPr>
              <a:t>el periodo 2010-</a:t>
            </a:r>
            <a:r>
              <a:rPr lang="es-CO" altLang="es-MX" sz="2900" dirty="0">
                <a:solidFill>
                  <a:schemeClr val="tx2"/>
                </a:solidFill>
                <a:latin typeface="Impact" pitchFamily="34" charset="0"/>
              </a:rPr>
              <a:t> 2012 </a:t>
            </a:r>
            <a:r>
              <a:rPr lang="es-CO" altLang="es-MX" sz="2900" dirty="0" smtClean="0">
                <a:solidFill>
                  <a:schemeClr val="tx2"/>
                </a:solidFill>
                <a:latin typeface="Impact" pitchFamily="34" charset="0"/>
              </a:rPr>
              <a:t>la </a:t>
            </a:r>
            <a:r>
              <a:rPr lang="es-CO" altLang="es-MX" sz="2900" dirty="0">
                <a:solidFill>
                  <a:schemeClr val="tx2"/>
                </a:solidFill>
                <a:latin typeface="Impact" pitchFamily="34" charset="0"/>
              </a:rPr>
              <a:t>cobertura de Internet aumentó significativa</a:t>
            </a:r>
            <a:r>
              <a:rPr lang="es-MX" altLang="es-MX" sz="2900" dirty="0" smtClean="0">
                <a:solidFill>
                  <a:schemeClr val="tx2"/>
                </a:solidFill>
                <a:latin typeface="Impact" pitchFamily="34" charset="0"/>
              </a:rPr>
              <a:t>mente, con énfasis en el 50% más pobre</a:t>
            </a:r>
            <a:endParaRPr lang="es-CO" altLang="es-MX" sz="29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1509" name="3 CuadroTexto"/>
          <p:cNvSpPr txBox="1">
            <a:spLocks noChangeArrowheads="1"/>
          </p:cNvSpPr>
          <p:nvPr/>
        </p:nvSpPr>
        <p:spPr bwMode="auto">
          <a:xfrm>
            <a:off x="251520" y="5949280"/>
            <a:ext cx="86409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sz="2000" dirty="0" smtClean="0">
                <a:latin typeface="Impact" pitchFamily="34" charset="0"/>
              </a:rPr>
              <a:t>Ingresos familiares  (miles$/mes)  por </a:t>
            </a:r>
            <a:r>
              <a:rPr lang="es-CO" sz="2000" dirty="0" err="1" smtClean="0">
                <a:latin typeface="Impact" pitchFamily="34" charset="0"/>
              </a:rPr>
              <a:t>deciles</a:t>
            </a:r>
            <a:r>
              <a:rPr lang="es-CO" sz="2000" dirty="0" smtClean="0">
                <a:latin typeface="Impact" pitchFamily="34" charset="0"/>
              </a:rPr>
              <a:t> </a:t>
            </a:r>
            <a:endParaRPr lang="es-CO" sz="2000" dirty="0">
              <a:latin typeface="Impact" pitchFamily="34" charset="0"/>
            </a:endParaRPr>
          </a:p>
        </p:txBody>
      </p:sp>
      <p:sp>
        <p:nvSpPr>
          <p:cNvPr id="6" name="5 Llamada rectangular"/>
          <p:cNvSpPr/>
          <p:nvPr/>
        </p:nvSpPr>
        <p:spPr>
          <a:xfrm>
            <a:off x="107950" y="1412776"/>
            <a:ext cx="1511300" cy="1122362"/>
          </a:xfrm>
          <a:prstGeom prst="wedgeRectCallout">
            <a:avLst>
              <a:gd name="adj1" fmla="val 53699"/>
              <a:gd name="adj2" fmla="val 83332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 smtClean="0">
                <a:solidFill>
                  <a:schemeClr val="bg2"/>
                </a:solidFill>
                <a:latin typeface="Impact" pitchFamily="34" charset="0"/>
              </a:rPr>
              <a:t>La cobertura se duplicó en el </a:t>
            </a:r>
            <a:r>
              <a:rPr lang="es-CO" sz="1600" dirty="0" err="1" smtClean="0">
                <a:solidFill>
                  <a:schemeClr val="bg2"/>
                </a:solidFill>
                <a:latin typeface="Impact" pitchFamily="34" charset="0"/>
              </a:rPr>
              <a:t>decil</a:t>
            </a:r>
            <a:r>
              <a:rPr lang="es-CO" sz="1600" dirty="0" smtClean="0">
                <a:solidFill>
                  <a:schemeClr val="bg2"/>
                </a:solidFill>
                <a:latin typeface="Impact" pitchFamily="34" charset="0"/>
              </a:rPr>
              <a:t> 1</a:t>
            </a:r>
            <a:endParaRPr lang="es-CO" sz="1600" dirty="0">
              <a:solidFill>
                <a:schemeClr val="bg2"/>
              </a:solidFill>
              <a:latin typeface="Impact" pitchFamily="34" charset="0"/>
            </a:endParaRPr>
          </a:p>
        </p:txBody>
      </p:sp>
      <p:sp>
        <p:nvSpPr>
          <p:cNvPr id="21511" name="6 CuadroTexto"/>
          <p:cNvSpPr txBox="1">
            <a:spLocks noChangeArrowheads="1"/>
          </p:cNvSpPr>
          <p:nvPr/>
        </p:nvSpPr>
        <p:spPr bwMode="auto">
          <a:xfrm>
            <a:off x="1790700" y="5229225"/>
            <a:ext cx="6884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>
                <a:latin typeface="Impact" pitchFamily="34" charset="0"/>
              </a:rPr>
              <a:t>1                2	               3 	          4 	    5 	6               7                8              9          10</a:t>
            </a:r>
          </a:p>
        </p:txBody>
      </p:sp>
      <p:grpSp>
        <p:nvGrpSpPr>
          <p:cNvPr id="21512" name="8 Grupo"/>
          <p:cNvGrpSpPr>
            <a:grpSpLocks/>
          </p:cNvGrpSpPr>
          <p:nvPr/>
        </p:nvGrpSpPr>
        <p:grpSpPr bwMode="auto">
          <a:xfrm>
            <a:off x="1584442" y="1125538"/>
            <a:ext cx="7451608" cy="4991100"/>
            <a:chOff x="1584000" y="1124744"/>
            <a:chExt cx="7452496" cy="4992652"/>
          </a:xfrm>
        </p:grpSpPr>
        <p:grpSp>
          <p:nvGrpSpPr>
            <p:cNvPr id="21516" name="1 Grupo"/>
            <p:cNvGrpSpPr>
              <a:grpSpLocks/>
            </p:cNvGrpSpPr>
            <p:nvPr/>
          </p:nvGrpSpPr>
          <p:grpSpPr bwMode="auto">
            <a:xfrm>
              <a:off x="1619676" y="1124744"/>
              <a:ext cx="7416820" cy="4117419"/>
              <a:chOff x="1696221" y="1687596"/>
              <a:chExt cx="6548184" cy="3674004"/>
            </a:xfrm>
          </p:grpSpPr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rgbClr val="D9C3A5">
                    <a:tint val="50000"/>
                    <a:satMod val="18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7464127" y="4752000"/>
                <a:ext cx="276225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1529" name="33 Grupo"/>
              <p:cNvGrpSpPr>
                <a:grpSpLocks/>
              </p:cNvGrpSpPr>
              <p:nvPr/>
            </p:nvGrpSpPr>
            <p:grpSpPr bwMode="auto">
              <a:xfrm>
                <a:off x="1696221" y="1687596"/>
                <a:ext cx="6548184" cy="3649148"/>
                <a:chOff x="1597618" y="1671416"/>
                <a:chExt cx="5278638" cy="3197744"/>
              </a:xfrm>
            </p:grpSpPr>
            <p:sp>
              <p:nvSpPr>
                <p:cNvPr id="21530" name="18 CuadroTexto"/>
                <p:cNvSpPr txBox="1">
                  <a:spLocks noChangeArrowheads="1"/>
                </p:cNvSpPr>
                <p:nvPr/>
              </p:nvSpPr>
              <p:spPr bwMode="auto">
                <a:xfrm>
                  <a:off x="1597618" y="2122580"/>
                  <a:ext cx="512489" cy="264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solidFill>
                        <a:srgbClr val="336600"/>
                      </a:solidFill>
                      <a:latin typeface="Impact" pitchFamily="34" charset="0"/>
                    </a:rPr>
                    <a:t>117.6%</a:t>
                  </a:r>
                </a:p>
              </p:txBody>
            </p:sp>
            <p:sp>
              <p:nvSpPr>
                <p:cNvPr id="21531" name="19 CuadroTexto"/>
                <p:cNvSpPr txBox="1">
                  <a:spLocks noChangeArrowheads="1"/>
                </p:cNvSpPr>
                <p:nvPr/>
              </p:nvSpPr>
              <p:spPr bwMode="auto">
                <a:xfrm>
                  <a:off x="1979712" y="3023462"/>
                  <a:ext cx="754353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73.8%</a:t>
                  </a:r>
                </a:p>
              </p:txBody>
            </p:sp>
            <p:sp>
              <p:nvSpPr>
                <p:cNvPr id="21532" name="20 CuadroTexto"/>
                <p:cNvSpPr txBox="1">
                  <a:spLocks noChangeArrowheads="1"/>
                </p:cNvSpPr>
                <p:nvPr/>
              </p:nvSpPr>
              <p:spPr bwMode="auto">
                <a:xfrm>
                  <a:off x="2228400" y="2684908"/>
                  <a:ext cx="1368152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91.8%</a:t>
                  </a:r>
                </a:p>
              </p:txBody>
            </p:sp>
            <p:sp>
              <p:nvSpPr>
                <p:cNvPr id="21533" name="21 CuadroTexto"/>
                <p:cNvSpPr txBox="1">
                  <a:spLocks noChangeArrowheads="1"/>
                </p:cNvSpPr>
                <p:nvPr/>
              </p:nvSpPr>
              <p:spPr bwMode="auto">
                <a:xfrm>
                  <a:off x="2979741" y="2178885"/>
                  <a:ext cx="93610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113.3%</a:t>
                  </a:r>
                </a:p>
              </p:txBody>
            </p:sp>
            <p:sp>
              <p:nvSpPr>
                <p:cNvPr id="21534" name="22 CuadroTexto"/>
                <p:cNvSpPr txBox="1">
                  <a:spLocks noChangeArrowheads="1"/>
                </p:cNvSpPr>
                <p:nvPr/>
              </p:nvSpPr>
              <p:spPr bwMode="auto">
                <a:xfrm>
                  <a:off x="3995936" y="2178885"/>
                  <a:ext cx="93610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113.9%</a:t>
                  </a:r>
                </a:p>
              </p:txBody>
            </p:sp>
            <p:sp>
              <p:nvSpPr>
                <p:cNvPr id="21535" name="23 CuadroTexto"/>
                <p:cNvSpPr txBox="1">
                  <a:spLocks noChangeArrowheads="1"/>
                </p:cNvSpPr>
                <p:nvPr/>
              </p:nvSpPr>
              <p:spPr bwMode="auto">
                <a:xfrm>
                  <a:off x="3442580" y="1671416"/>
                  <a:ext cx="93610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solidFill>
                        <a:srgbClr val="008000"/>
                      </a:solidFill>
                      <a:latin typeface="Impact" pitchFamily="34" charset="0"/>
                    </a:rPr>
                    <a:t>137.7%</a:t>
                  </a:r>
                </a:p>
              </p:txBody>
            </p:sp>
            <p:sp>
              <p:nvSpPr>
                <p:cNvPr id="21536" name="24 CuadroTexto"/>
                <p:cNvSpPr txBox="1">
                  <a:spLocks noChangeArrowheads="1"/>
                </p:cNvSpPr>
                <p:nvPr/>
              </p:nvSpPr>
              <p:spPr bwMode="auto">
                <a:xfrm>
                  <a:off x="4499992" y="2798241"/>
                  <a:ext cx="93610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84.7%</a:t>
                  </a:r>
                </a:p>
              </p:txBody>
            </p:sp>
            <p:sp>
              <p:nvSpPr>
                <p:cNvPr id="21537" name="25 CuadroTexto"/>
                <p:cNvSpPr txBox="1">
                  <a:spLocks noChangeArrowheads="1"/>
                </p:cNvSpPr>
                <p:nvPr/>
              </p:nvSpPr>
              <p:spPr bwMode="auto">
                <a:xfrm>
                  <a:off x="5004048" y="2684908"/>
                  <a:ext cx="93610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90.9%</a:t>
                  </a:r>
                </a:p>
              </p:txBody>
            </p:sp>
            <p:sp>
              <p:nvSpPr>
                <p:cNvPr id="21538" name="27 CuadroTexto"/>
                <p:cNvSpPr txBox="1">
                  <a:spLocks noChangeArrowheads="1"/>
                </p:cNvSpPr>
                <p:nvPr/>
              </p:nvSpPr>
              <p:spPr bwMode="auto">
                <a:xfrm>
                  <a:off x="5496416" y="3416874"/>
                  <a:ext cx="93610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s-CO" sz="1600">
                      <a:latin typeface="Impact" pitchFamily="34" charset="0"/>
                    </a:rPr>
                    <a:t>56.3%</a:t>
                  </a:r>
                </a:p>
              </p:txBody>
            </p:sp>
            <p:sp>
              <p:nvSpPr>
                <p:cNvPr id="29" name="28 CuadroTexto"/>
                <p:cNvSpPr txBox="1"/>
                <p:nvPr/>
              </p:nvSpPr>
              <p:spPr>
                <a:xfrm>
                  <a:off x="5940635" y="4149843"/>
                  <a:ext cx="935621" cy="26448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s-CO" sz="1600" dirty="0">
                      <a:solidFill>
                        <a:schemeClr val="accent3">
                          <a:lumMod val="75000"/>
                        </a:schemeClr>
                      </a:solidFill>
                      <a:latin typeface="Impact" pitchFamily="34" charset="0"/>
                      <a:cs typeface="Arial" charset="0"/>
                    </a:rPr>
                    <a:t>25.6%</a:t>
                  </a:r>
                </a:p>
              </p:txBody>
            </p:sp>
            <p:grpSp>
              <p:nvGrpSpPr>
                <p:cNvPr id="21540" name="32 Grupo"/>
                <p:cNvGrpSpPr>
                  <a:grpSpLocks/>
                </p:cNvGrpSpPr>
                <p:nvPr/>
              </p:nvGrpSpPr>
              <p:grpSpPr bwMode="auto">
                <a:xfrm>
                  <a:off x="1691680" y="1897360"/>
                  <a:ext cx="4390206" cy="2971800"/>
                  <a:chOff x="1691680" y="1897360"/>
                  <a:chExt cx="4390206" cy="2971800"/>
                </a:xfrm>
              </p:grpSpPr>
              <p:pic>
                <p:nvPicPr>
                  <p:cNvPr id="102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91680" y="2325985"/>
                    <a:ext cx="285750" cy="25431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28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07543" y="3259435"/>
                    <a:ext cx="295275" cy="16097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29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71800" y="2878435"/>
                    <a:ext cx="276225" cy="19907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30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275856" y="2421235"/>
                    <a:ext cx="285750" cy="24479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31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791719" y="1897360"/>
                    <a:ext cx="276225" cy="2971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32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07582" y="2411710"/>
                    <a:ext cx="276225" cy="24574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33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802113" y="3040360"/>
                    <a:ext cx="285750" cy="1828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34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315694" y="2887960"/>
                    <a:ext cx="276225" cy="19812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35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>
                    <a:duotone>
                      <a:prstClr val="black"/>
                      <a:srgbClr val="D9C3A5">
                        <a:tint val="50000"/>
                        <a:satMod val="180000"/>
                      </a:srgb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96136" y="3630910"/>
                    <a:ext cx="285750" cy="1238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sp>
          <p:nvSpPr>
            <p:cNvPr id="21517" name="40 CuadroTexto"/>
            <p:cNvSpPr txBox="1">
              <a:spLocks noChangeArrowheads="1"/>
            </p:cNvSpPr>
            <p:nvPr/>
          </p:nvSpPr>
          <p:spPr bwMode="auto">
            <a:xfrm>
              <a:off x="1584000" y="5517232"/>
              <a:ext cx="720083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100 </a:t>
              </a:r>
              <a:r>
                <a:rPr lang="es-CO" sz="1100" dirty="0">
                  <a:latin typeface="Impact" pitchFamily="34" charset="0"/>
                </a:rPr>
                <a:t>a </a:t>
              </a: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200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18" name="41 CuadroTexto"/>
            <p:cNvSpPr txBox="1">
              <a:spLocks noChangeArrowheads="1"/>
            </p:cNvSpPr>
            <p:nvPr/>
          </p:nvSpPr>
          <p:spPr bwMode="auto">
            <a:xfrm>
              <a:off x="2339749" y="5517232"/>
              <a:ext cx="720083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200 </a:t>
              </a:r>
              <a:r>
                <a:rPr lang="es-CO" sz="1100" dirty="0">
                  <a:latin typeface="Impact" pitchFamily="34" charset="0"/>
                </a:rPr>
                <a:t>a </a:t>
              </a: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300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19" name="42 CuadroTexto"/>
            <p:cNvSpPr txBox="1">
              <a:spLocks noChangeArrowheads="1"/>
            </p:cNvSpPr>
            <p:nvPr/>
          </p:nvSpPr>
          <p:spPr bwMode="auto">
            <a:xfrm>
              <a:off x="3096000" y="5517232"/>
              <a:ext cx="720083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300 a 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450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0" name="43 CuadroTexto"/>
            <p:cNvSpPr txBox="1">
              <a:spLocks noChangeArrowheads="1"/>
            </p:cNvSpPr>
            <p:nvPr/>
          </p:nvSpPr>
          <p:spPr bwMode="auto">
            <a:xfrm>
              <a:off x="3816000" y="5517232"/>
              <a:ext cx="720083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450 a 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550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1" name="44 CuadroTexto"/>
            <p:cNvSpPr txBox="1">
              <a:spLocks noChangeArrowheads="1"/>
            </p:cNvSpPr>
            <p:nvPr/>
          </p:nvSpPr>
          <p:spPr bwMode="auto">
            <a:xfrm>
              <a:off x="4536000" y="5517232"/>
              <a:ext cx="720083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550 a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620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2" name="45 CuadroTexto"/>
            <p:cNvSpPr txBox="1">
              <a:spLocks noChangeArrowheads="1"/>
            </p:cNvSpPr>
            <p:nvPr/>
          </p:nvSpPr>
          <p:spPr bwMode="auto">
            <a:xfrm>
              <a:off x="5256000" y="5517232"/>
              <a:ext cx="720083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621 a 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800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3" name="46 CuadroTexto"/>
            <p:cNvSpPr txBox="1">
              <a:spLocks noChangeArrowheads="1"/>
            </p:cNvSpPr>
            <p:nvPr/>
          </p:nvSpPr>
          <p:spPr bwMode="auto">
            <a:xfrm>
              <a:off x="5940152" y="5517232"/>
              <a:ext cx="792088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800 a 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1,050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4" name="47 CuadroTexto"/>
            <p:cNvSpPr txBox="1">
              <a:spLocks noChangeArrowheads="1"/>
            </p:cNvSpPr>
            <p:nvPr/>
          </p:nvSpPr>
          <p:spPr bwMode="auto">
            <a:xfrm>
              <a:off x="6624000" y="5517232"/>
              <a:ext cx="792088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1,051 a 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1,400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5" name="48 CuadroTexto"/>
            <p:cNvSpPr txBox="1">
              <a:spLocks noChangeArrowheads="1"/>
            </p:cNvSpPr>
            <p:nvPr/>
          </p:nvSpPr>
          <p:spPr bwMode="auto">
            <a:xfrm>
              <a:off x="7308304" y="5517232"/>
              <a:ext cx="792088" cy="43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1,400 a 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2,018</a:t>
              </a:r>
              <a:endParaRPr lang="es-CO" sz="1100" dirty="0">
                <a:latin typeface="Impact" pitchFamily="34" charset="0"/>
              </a:endParaRPr>
            </a:p>
          </p:txBody>
        </p:sp>
        <p:sp>
          <p:nvSpPr>
            <p:cNvPr id="21526" name="49 CuadroTexto"/>
            <p:cNvSpPr txBox="1">
              <a:spLocks noChangeArrowheads="1"/>
            </p:cNvSpPr>
            <p:nvPr/>
          </p:nvSpPr>
          <p:spPr bwMode="auto">
            <a:xfrm>
              <a:off x="7956376" y="5517232"/>
              <a:ext cx="792088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sz="1100" dirty="0" smtClean="0">
                  <a:latin typeface="Impact" pitchFamily="34" charset="0"/>
                </a:rPr>
                <a:t>2,183</a:t>
              </a:r>
              <a:endParaRPr lang="es-CO" sz="1100" dirty="0">
                <a:latin typeface="Impact" pitchFamily="34" charset="0"/>
              </a:endParaRPr>
            </a:p>
            <a:p>
              <a:pPr algn="ctr" eaLnBrk="1" hangingPunct="1"/>
              <a:r>
                <a:rPr lang="es-CO" sz="1100" dirty="0">
                  <a:latin typeface="Impact" pitchFamily="34" charset="0"/>
                </a:rPr>
                <a:t>y </a:t>
              </a:r>
            </a:p>
            <a:p>
              <a:pPr algn="ctr" eaLnBrk="1" hangingPunct="1"/>
              <a:r>
                <a:rPr lang="es-CO" sz="1100" dirty="0">
                  <a:latin typeface="Impact" pitchFamily="34" charset="0"/>
                </a:rPr>
                <a:t>más</a:t>
              </a:r>
            </a:p>
          </p:txBody>
        </p:sp>
      </p:grpSp>
      <p:sp>
        <p:nvSpPr>
          <p:cNvPr id="35" name="34 Flecha derecha"/>
          <p:cNvSpPr/>
          <p:nvPr/>
        </p:nvSpPr>
        <p:spPr>
          <a:xfrm rot="16200000">
            <a:off x="342106" y="3347244"/>
            <a:ext cx="3228975" cy="503238"/>
          </a:xfrm>
          <a:prstGeom prst="rightArrow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>
                <a:solidFill>
                  <a:schemeClr val="bg2"/>
                </a:solidFill>
                <a:latin typeface="Impact" pitchFamily="34" charset="0"/>
              </a:rPr>
              <a:t>DECIL 1</a:t>
            </a:r>
          </a:p>
        </p:txBody>
      </p:sp>
      <p:sp>
        <p:nvSpPr>
          <p:cNvPr id="37" name="36 Flecha derecha"/>
          <p:cNvSpPr/>
          <p:nvPr/>
        </p:nvSpPr>
        <p:spPr>
          <a:xfrm rot="16200000">
            <a:off x="3008313" y="3070225"/>
            <a:ext cx="3775075" cy="504825"/>
          </a:xfrm>
          <a:prstGeom prst="rightArrow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>
                <a:solidFill>
                  <a:schemeClr val="bg2"/>
                </a:solidFill>
                <a:latin typeface="Impact" pitchFamily="34" charset="0"/>
              </a:rPr>
              <a:t>DECIL 5</a:t>
            </a:r>
          </a:p>
        </p:txBody>
      </p:sp>
      <p:sp>
        <p:nvSpPr>
          <p:cNvPr id="38" name="37 Flecha derecha"/>
          <p:cNvSpPr/>
          <p:nvPr/>
        </p:nvSpPr>
        <p:spPr>
          <a:xfrm rot="16200000">
            <a:off x="8002588" y="4673600"/>
            <a:ext cx="606425" cy="504825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900" dirty="0">
                <a:solidFill>
                  <a:schemeClr val="bg1"/>
                </a:solidFill>
                <a:latin typeface="Impact" pitchFamily="34" charset="0"/>
              </a:rPr>
              <a:t>DECIL 10</a:t>
            </a:r>
          </a:p>
        </p:txBody>
      </p:sp>
      <p:sp>
        <p:nvSpPr>
          <p:cNvPr id="2" name="1 Pentágono"/>
          <p:cNvSpPr/>
          <p:nvPr/>
        </p:nvSpPr>
        <p:spPr>
          <a:xfrm>
            <a:off x="3668032" y="1175222"/>
            <a:ext cx="871424" cy="309562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  <a:latin typeface="Century Gothic" pitchFamily="34" charset="0"/>
              </a:rPr>
              <a:t>Máximo</a:t>
            </a: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0" name="49 Pentágono"/>
          <p:cNvSpPr/>
          <p:nvPr/>
        </p:nvSpPr>
        <p:spPr>
          <a:xfrm rot="5400000">
            <a:off x="8074849" y="3671459"/>
            <a:ext cx="503164" cy="74011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  <a:latin typeface="Century Gothic" pitchFamily="34" charset="0"/>
              </a:rPr>
              <a:t>Mínimo</a:t>
            </a: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1825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5" grpId="0" animBg="1"/>
      <p:bldP spid="37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 txBox="1">
            <a:spLocks/>
          </p:cNvSpPr>
          <p:nvPr/>
        </p:nvSpPr>
        <p:spPr bwMode="auto">
          <a:xfrm>
            <a:off x="108967" y="116632"/>
            <a:ext cx="8999537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CO" altLang="es-MX" sz="3500" dirty="0" smtClean="0">
                <a:solidFill>
                  <a:schemeClr val="tx2"/>
                </a:solidFill>
                <a:latin typeface="Impact" pitchFamily="34" charset="0"/>
              </a:rPr>
              <a:t>La demanda por </a:t>
            </a:r>
            <a:r>
              <a:rPr lang="es-CO" altLang="es-MX" sz="35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Internet</a:t>
            </a:r>
            <a:r>
              <a:rPr lang="es-CO" altLang="es-MX" sz="3500" dirty="0">
                <a:solidFill>
                  <a:schemeClr val="tx2"/>
                </a:solidFill>
                <a:latin typeface="Impact" pitchFamily="34" charset="0"/>
              </a:rPr>
              <a:t> </a:t>
            </a:r>
            <a:r>
              <a:rPr lang="es-CO" altLang="es-MX" sz="3500" dirty="0" smtClean="0">
                <a:solidFill>
                  <a:schemeClr val="tx2"/>
                </a:solidFill>
                <a:latin typeface="Impact" pitchFamily="34" charset="0"/>
              </a:rPr>
              <a:t>dio un salto entre 2010 y 2012 que puede estar asociado con las acciones del Plan Vive Digital</a:t>
            </a:r>
            <a:endParaRPr lang="es-CO" altLang="es-MX" sz="35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323528" y="4293096"/>
            <a:ext cx="6771941" cy="2156125"/>
            <a:chOff x="2004602" y="4909259"/>
            <a:chExt cx="5292047" cy="1413875"/>
          </a:xfrm>
          <a:solidFill>
            <a:schemeClr val="accent6">
              <a:lumMod val="50000"/>
            </a:schemeClr>
          </a:solidFill>
        </p:grpSpPr>
        <p:sp>
          <p:nvSpPr>
            <p:cNvPr id="20" name="19 Rectángulo redondeado"/>
            <p:cNvSpPr/>
            <p:nvPr/>
          </p:nvSpPr>
          <p:spPr>
            <a:xfrm>
              <a:off x="2004602" y="4909259"/>
              <a:ext cx="3968880" cy="40318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Cabeceras  municipales</a:t>
              </a:r>
              <a:endParaRPr lang="es-CO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2004602" y="5414084"/>
              <a:ext cx="3968880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Centros poblados</a:t>
              </a:r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2004602" y="5919952"/>
              <a:ext cx="3968880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Área rural dispersa</a:t>
              </a:r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6072687" y="4909259"/>
              <a:ext cx="1223962" cy="40318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17,8%</a:t>
              </a:r>
            </a:p>
          </p:txBody>
        </p:sp>
        <p:sp>
          <p:nvSpPr>
            <p:cNvPr id="24" name="23 Rectángulo redondeado"/>
            <p:cNvSpPr/>
            <p:nvPr/>
          </p:nvSpPr>
          <p:spPr>
            <a:xfrm>
              <a:off x="6072687" y="5414084"/>
              <a:ext cx="1223962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26,7%</a:t>
              </a:r>
            </a:p>
          </p:txBody>
        </p:sp>
        <p:sp>
          <p:nvSpPr>
            <p:cNvPr id="25" name="24 Rectángulo redondeado"/>
            <p:cNvSpPr/>
            <p:nvPr/>
          </p:nvSpPr>
          <p:spPr>
            <a:xfrm>
              <a:off x="6072687" y="5919953"/>
              <a:ext cx="1223962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30,8%</a:t>
              </a:r>
            </a:p>
          </p:txBody>
        </p:sp>
      </p:grpSp>
      <p:sp>
        <p:nvSpPr>
          <p:cNvPr id="26" name="5 Rectángulo"/>
          <p:cNvSpPr>
            <a:spLocks noChangeArrowheads="1"/>
          </p:cNvSpPr>
          <p:nvPr/>
        </p:nvSpPr>
        <p:spPr bwMode="auto">
          <a:xfrm>
            <a:off x="-36513" y="6567488"/>
            <a:ext cx="91805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CO" sz="1000" dirty="0">
                <a:latin typeface="Impact" pitchFamily="34" charset="0"/>
              </a:rPr>
              <a:t>Fuente:  Modelo </a:t>
            </a:r>
            <a:r>
              <a:rPr lang="es-CO" sz="1000" dirty="0" err="1">
                <a:latin typeface="Impact" pitchFamily="34" charset="0"/>
              </a:rPr>
              <a:t>Logit</a:t>
            </a:r>
            <a:r>
              <a:rPr lang="es-CO" sz="1000" dirty="0">
                <a:latin typeface="Impact" pitchFamily="34" charset="0"/>
              </a:rPr>
              <a:t> de demanda por Internet estimado por Econometría Consultores con información de la ECV -DANE a nivel nacional 2010 y 2012. </a:t>
            </a:r>
          </a:p>
        </p:txBody>
      </p:sp>
      <p:grpSp>
        <p:nvGrpSpPr>
          <p:cNvPr id="28" name="13 Grupo"/>
          <p:cNvGrpSpPr>
            <a:grpSpLocks/>
          </p:cNvGrpSpPr>
          <p:nvPr/>
        </p:nvGrpSpPr>
        <p:grpSpPr bwMode="auto">
          <a:xfrm>
            <a:off x="2764949" y="2542740"/>
            <a:ext cx="5983514" cy="1030276"/>
            <a:chOff x="2775821" y="3717121"/>
            <a:chExt cx="4587983" cy="670167"/>
          </a:xfrm>
        </p:grpSpPr>
        <p:sp>
          <p:nvSpPr>
            <p:cNvPr id="29" name="28 Rectángulo redondeado"/>
            <p:cNvSpPr/>
            <p:nvPr/>
          </p:nvSpPr>
          <p:spPr bwMode="auto">
            <a:xfrm>
              <a:off x="7046043" y="3717121"/>
              <a:ext cx="317761" cy="67016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2800" dirty="0" smtClean="0">
                  <a:solidFill>
                    <a:schemeClr val="tx1"/>
                  </a:solidFill>
                  <a:latin typeface="Impact" pitchFamily="34" charset="0"/>
                </a:rPr>
                <a:t>t</a:t>
              </a:r>
            </a:p>
          </p:txBody>
        </p:sp>
        <p:grpSp>
          <p:nvGrpSpPr>
            <p:cNvPr id="30" name="10 Grupo"/>
            <p:cNvGrpSpPr>
              <a:grpSpLocks/>
            </p:cNvGrpSpPr>
            <p:nvPr/>
          </p:nvGrpSpPr>
          <p:grpSpPr bwMode="auto">
            <a:xfrm>
              <a:off x="2775821" y="3717716"/>
              <a:ext cx="4201489" cy="669572"/>
              <a:chOff x="1623185" y="3645708"/>
              <a:chExt cx="4201489" cy="669572"/>
            </a:xfrm>
          </p:grpSpPr>
          <p:sp>
            <p:nvSpPr>
              <p:cNvPr id="31" name="30 Rectángulo redondeado"/>
              <p:cNvSpPr/>
              <p:nvPr/>
            </p:nvSpPr>
            <p:spPr>
              <a:xfrm>
                <a:off x="2764013" y="3645708"/>
                <a:ext cx="2122028" cy="665434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Nivel de Educación</a:t>
                </a:r>
              </a:p>
              <a:p>
                <a:pPr algn="ctr">
                  <a:defRPr/>
                </a:pPr>
                <a:r>
                  <a:rPr lang="es-CO" sz="1400" dirty="0">
                    <a:solidFill>
                      <a:schemeClr val="tx1"/>
                    </a:solidFill>
                    <a:latin typeface="Impact" pitchFamily="34" charset="0"/>
                  </a:rPr>
                  <a:t>Básica, Media, </a:t>
                </a:r>
                <a:r>
                  <a:rPr lang="es-CO" sz="1400" dirty="0" smtClean="0">
                    <a:solidFill>
                      <a:schemeClr val="tx1"/>
                    </a:solidFill>
                    <a:latin typeface="Impact" pitchFamily="34" charset="0"/>
                  </a:rPr>
                  <a:t>Técnica, Superior</a:t>
                </a:r>
                <a:endParaRPr lang="es-CO" sz="1400" dirty="0">
                  <a:solidFill>
                    <a:schemeClr val="tx1"/>
                  </a:solidFill>
                  <a:latin typeface="Impact" pitchFamily="34" charset="0"/>
                </a:endParaRPr>
              </a:p>
            </p:txBody>
          </p:sp>
          <p:sp>
            <p:nvSpPr>
              <p:cNvPr id="32" name="31 Rectángulo redondeado"/>
              <p:cNvSpPr/>
              <p:nvPr/>
            </p:nvSpPr>
            <p:spPr>
              <a:xfrm>
                <a:off x="4935214" y="3645708"/>
                <a:ext cx="889460" cy="287407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Región</a:t>
                </a:r>
              </a:p>
            </p:txBody>
          </p:sp>
          <p:sp>
            <p:nvSpPr>
              <p:cNvPr id="33" name="32 Rectángulo redondeado"/>
              <p:cNvSpPr/>
              <p:nvPr/>
            </p:nvSpPr>
            <p:spPr>
              <a:xfrm>
                <a:off x="1623185" y="3665750"/>
                <a:ext cx="1100898" cy="649530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Ingreso Familiar</a:t>
                </a:r>
              </a:p>
            </p:txBody>
          </p:sp>
          <p:sp>
            <p:nvSpPr>
              <p:cNvPr id="34" name="33 Rectángulo redondeado"/>
              <p:cNvSpPr/>
              <p:nvPr/>
            </p:nvSpPr>
            <p:spPr>
              <a:xfrm>
                <a:off x="4935214" y="4005114"/>
                <a:ext cx="889460" cy="310165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Edad</a:t>
                </a:r>
              </a:p>
            </p:txBody>
          </p:sp>
        </p:grpSp>
      </p:grpSp>
      <p:sp>
        <p:nvSpPr>
          <p:cNvPr id="35" name="34 Rectángulo redondeado"/>
          <p:cNvSpPr/>
          <p:nvPr/>
        </p:nvSpPr>
        <p:spPr bwMode="auto">
          <a:xfrm>
            <a:off x="251520" y="2603634"/>
            <a:ext cx="2448272" cy="963019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Probabilidad de tener – probabilidad de no tener el servicio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539552" y="2276896"/>
            <a:ext cx="1944216" cy="2160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es-CO"/>
            </a:defPPr>
            <a:lvl1pPr algn="ctr">
              <a:defRPr>
                <a:latin typeface="Impact" pitchFamily="34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r>
              <a:rPr lang="es-CO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V. </a:t>
            </a:r>
            <a:r>
              <a:rPr lang="es-CO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Dependiente:</a:t>
            </a:r>
            <a:endParaRPr lang="es-CO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2764949" y="2276896"/>
            <a:ext cx="6127533" cy="216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es-CO"/>
            </a:defPPr>
            <a:lvl1pPr algn="ctr">
              <a:defRPr sz="2400">
                <a:latin typeface="Impact" pitchFamily="34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r>
              <a:rPr lang="es-CO" sz="1800" dirty="0"/>
              <a:t>V. </a:t>
            </a:r>
            <a:r>
              <a:rPr lang="es-CO" sz="1800" dirty="0" smtClean="0"/>
              <a:t>Independientes:</a:t>
            </a:r>
            <a:endParaRPr lang="es-CO" sz="1800" dirty="0"/>
          </a:p>
        </p:txBody>
      </p:sp>
      <p:sp>
        <p:nvSpPr>
          <p:cNvPr id="38" name="Rectangle 2"/>
          <p:cNvSpPr txBox="1">
            <a:spLocks/>
          </p:cNvSpPr>
          <p:nvPr/>
        </p:nvSpPr>
        <p:spPr bwMode="auto">
          <a:xfrm>
            <a:off x="352414" y="3708321"/>
            <a:ext cx="66678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CO" altLang="es-MX" sz="3200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Salto en la demanda</a:t>
            </a:r>
            <a:endParaRPr lang="es-CO" altLang="es-MX" sz="3200" dirty="0">
              <a:solidFill>
                <a:schemeClr val="bg2">
                  <a:lumMod val="50000"/>
                </a:schemeClr>
              </a:solidFill>
              <a:latin typeface="Impact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7884368" y="3606245"/>
            <a:ext cx="1296146" cy="1734582"/>
            <a:chOff x="8028382" y="3645024"/>
            <a:chExt cx="1296146" cy="1734582"/>
          </a:xfrm>
        </p:grpSpPr>
        <p:sp>
          <p:nvSpPr>
            <p:cNvPr id="2" name="1 Flecha arriba"/>
            <p:cNvSpPr/>
            <p:nvPr/>
          </p:nvSpPr>
          <p:spPr>
            <a:xfrm>
              <a:off x="8316416" y="3645024"/>
              <a:ext cx="728898" cy="974883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200" b="1" dirty="0">
                <a:solidFill>
                  <a:schemeClr val="tx1"/>
                </a:solidFill>
                <a:latin typeface="Century Gothic" pitchFamily="34" charset="0"/>
              </a:endParaRPr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8028382" y="3933056"/>
              <a:ext cx="129614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200" dirty="0" smtClean="0">
                  <a:latin typeface="Impact" pitchFamily="34" charset="0"/>
                </a:rPr>
                <a:t>¿¿Efecto del Plan Vive Digital??</a:t>
              </a:r>
              <a:endParaRPr lang="es-CO" sz="2200" dirty="0">
                <a:latin typeface="Impac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731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 txBox="1">
            <a:spLocks/>
          </p:cNvSpPr>
          <p:nvPr/>
        </p:nvSpPr>
        <p:spPr bwMode="auto">
          <a:xfrm>
            <a:off x="108967" y="15733"/>
            <a:ext cx="8999537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CO" altLang="es-MX" sz="3500" dirty="0" smtClean="0">
                <a:solidFill>
                  <a:schemeClr val="tx2"/>
                </a:solidFill>
                <a:latin typeface="Impact" pitchFamily="34" charset="0"/>
              </a:rPr>
              <a:t>Un efecto residual similar se dio en la demanda por </a:t>
            </a:r>
            <a:r>
              <a:rPr lang="es-CO" altLang="es-MX" sz="3500" dirty="0" smtClean="0">
                <a:solidFill>
                  <a:schemeClr val="accent3">
                    <a:lumMod val="50000"/>
                  </a:schemeClr>
                </a:solidFill>
                <a:latin typeface="Impact" pitchFamily="34" charset="0"/>
              </a:rPr>
              <a:t>telefonía móvil </a:t>
            </a:r>
            <a:r>
              <a:rPr lang="es-CO" altLang="es-MX" sz="3500" dirty="0" smtClean="0">
                <a:solidFill>
                  <a:schemeClr val="tx2"/>
                </a:solidFill>
                <a:latin typeface="Impact" pitchFamily="34" charset="0"/>
              </a:rPr>
              <a:t>pero en este caso con mayor impacto en las cabeceras municipales…</a:t>
            </a:r>
            <a:endParaRPr lang="es-CO" altLang="es-MX" sz="35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9" name="13 Grupo"/>
          <p:cNvGrpSpPr>
            <a:grpSpLocks/>
          </p:cNvGrpSpPr>
          <p:nvPr/>
        </p:nvGrpSpPr>
        <p:grpSpPr bwMode="auto">
          <a:xfrm>
            <a:off x="2764949" y="2542740"/>
            <a:ext cx="5983514" cy="1030276"/>
            <a:chOff x="2775821" y="3717121"/>
            <a:chExt cx="4587983" cy="670167"/>
          </a:xfrm>
        </p:grpSpPr>
        <p:sp>
          <p:nvSpPr>
            <p:cNvPr id="11" name="10 Rectángulo redondeado"/>
            <p:cNvSpPr/>
            <p:nvPr/>
          </p:nvSpPr>
          <p:spPr bwMode="auto">
            <a:xfrm>
              <a:off x="7046043" y="3717121"/>
              <a:ext cx="317761" cy="67016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2800" dirty="0" smtClean="0">
                  <a:solidFill>
                    <a:schemeClr val="tx1"/>
                  </a:solidFill>
                  <a:latin typeface="Impact" pitchFamily="34" charset="0"/>
                </a:rPr>
                <a:t>t</a:t>
              </a:r>
            </a:p>
          </p:txBody>
        </p:sp>
        <p:grpSp>
          <p:nvGrpSpPr>
            <p:cNvPr id="12" name="10 Grupo"/>
            <p:cNvGrpSpPr>
              <a:grpSpLocks/>
            </p:cNvGrpSpPr>
            <p:nvPr/>
          </p:nvGrpSpPr>
          <p:grpSpPr bwMode="auto">
            <a:xfrm>
              <a:off x="2775821" y="3717716"/>
              <a:ext cx="4201489" cy="669572"/>
              <a:chOff x="1623185" y="3645708"/>
              <a:chExt cx="4201489" cy="669572"/>
            </a:xfrm>
          </p:grpSpPr>
          <p:sp>
            <p:nvSpPr>
              <p:cNvPr id="13" name="12 Rectángulo redondeado"/>
              <p:cNvSpPr/>
              <p:nvPr/>
            </p:nvSpPr>
            <p:spPr>
              <a:xfrm>
                <a:off x="2764013" y="3645708"/>
                <a:ext cx="2122028" cy="665434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Nivel de Educación</a:t>
                </a:r>
              </a:p>
              <a:p>
                <a:pPr algn="ctr">
                  <a:defRPr/>
                </a:pPr>
                <a:r>
                  <a:rPr lang="es-CO" sz="1400" dirty="0">
                    <a:solidFill>
                      <a:schemeClr val="tx1"/>
                    </a:solidFill>
                    <a:latin typeface="Impact" pitchFamily="34" charset="0"/>
                  </a:rPr>
                  <a:t>Básica, Media, </a:t>
                </a:r>
                <a:r>
                  <a:rPr lang="es-CO" sz="1400" dirty="0" smtClean="0">
                    <a:solidFill>
                      <a:schemeClr val="tx1"/>
                    </a:solidFill>
                    <a:latin typeface="Impact" pitchFamily="34" charset="0"/>
                  </a:rPr>
                  <a:t>Técnica, Superior</a:t>
                </a:r>
                <a:endParaRPr lang="es-CO" sz="1400" dirty="0">
                  <a:solidFill>
                    <a:schemeClr val="tx1"/>
                  </a:solidFill>
                  <a:latin typeface="Impact" pitchFamily="34" charset="0"/>
                </a:endParaRPr>
              </a:p>
            </p:txBody>
          </p:sp>
          <p:sp>
            <p:nvSpPr>
              <p:cNvPr id="14" name="13 Rectángulo redondeado"/>
              <p:cNvSpPr/>
              <p:nvPr/>
            </p:nvSpPr>
            <p:spPr>
              <a:xfrm>
                <a:off x="4935214" y="3645708"/>
                <a:ext cx="889460" cy="287407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Región</a:t>
                </a:r>
              </a:p>
            </p:txBody>
          </p:sp>
          <p:sp>
            <p:nvSpPr>
              <p:cNvPr id="15" name="14 Rectángulo redondeado"/>
              <p:cNvSpPr/>
              <p:nvPr/>
            </p:nvSpPr>
            <p:spPr>
              <a:xfrm>
                <a:off x="1623185" y="3665750"/>
                <a:ext cx="1100898" cy="649530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Ingreso Familiar</a:t>
                </a:r>
              </a:p>
            </p:txBody>
          </p:sp>
          <p:sp>
            <p:nvSpPr>
              <p:cNvPr id="16" name="15 Rectángulo redondeado"/>
              <p:cNvSpPr/>
              <p:nvPr/>
            </p:nvSpPr>
            <p:spPr>
              <a:xfrm>
                <a:off x="4935214" y="4005114"/>
                <a:ext cx="889460" cy="310165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s-CO" sz="2400" dirty="0">
                    <a:solidFill>
                      <a:schemeClr val="tx1"/>
                    </a:solidFill>
                    <a:latin typeface="Impact" pitchFamily="34" charset="0"/>
                  </a:rPr>
                  <a:t>Edad</a:t>
                </a:r>
              </a:p>
            </p:txBody>
          </p:sp>
        </p:grpSp>
      </p:grpSp>
      <p:grpSp>
        <p:nvGrpSpPr>
          <p:cNvPr id="19" name="18 Grupo"/>
          <p:cNvGrpSpPr/>
          <p:nvPr/>
        </p:nvGrpSpPr>
        <p:grpSpPr>
          <a:xfrm>
            <a:off x="352414" y="4297211"/>
            <a:ext cx="6667858" cy="2156125"/>
            <a:chOff x="2004602" y="4909259"/>
            <a:chExt cx="5292047" cy="1413875"/>
          </a:xfrm>
          <a:solidFill>
            <a:schemeClr val="accent3">
              <a:lumMod val="75000"/>
            </a:schemeClr>
          </a:solidFill>
        </p:grpSpPr>
        <p:sp>
          <p:nvSpPr>
            <p:cNvPr id="20" name="19 Rectángulo redondeado"/>
            <p:cNvSpPr/>
            <p:nvPr/>
          </p:nvSpPr>
          <p:spPr>
            <a:xfrm>
              <a:off x="2004602" y="4909259"/>
              <a:ext cx="3968880" cy="40318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Cabeceras municipales</a:t>
              </a:r>
              <a:endParaRPr lang="es-CO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2004602" y="5414084"/>
              <a:ext cx="3968880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Centros poblados</a:t>
              </a:r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2004602" y="5919952"/>
              <a:ext cx="3968880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Área rural dispersa</a:t>
              </a:r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6072687" y="4909259"/>
              <a:ext cx="1223962" cy="40318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22,1%</a:t>
              </a:r>
              <a:endParaRPr lang="es-CO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4" name="23 Rectángulo redondeado"/>
            <p:cNvSpPr/>
            <p:nvPr/>
          </p:nvSpPr>
          <p:spPr>
            <a:xfrm>
              <a:off x="6072687" y="5414084"/>
              <a:ext cx="1223962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17,1%</a:t>
              </a:r>
              <a:endParaRPr lang="es-CO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5" name="24 Rectángulo redondeado"/>
            <p:cNvSpPr/>
            <p:nvPr/>
          </p:nvSpPr>
          <p:spPr>
            <a:xfrm>
              <a:off x="6072687" y="5919953"/>
              <a:ext cx="1223962" cy="40318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3600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Impact" pitchFamily="34" charset="0"/>
                </a:rPr>
                <a:t>16,9%</a:t>
              </a:r>
              <a:endParaRPr lang="es-CO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endParaRPr>
            </a:p>
          </p:txBody>
        </p:sp>
      </p:grpSp>
      <p:sp>
        <p:nvSpPr>
          <p:cNvPr id="26" name="5 Rectángulo"/>
          <p:cNvSpPr>
            <a:spLocks noChangeArrowheads="1"/>
          </p:cNvSpPr>
          <p:nvPr/>
        </p:nvSpPr>
        <p:spPr bwMode="auto">
          <a:xfrm>
            <a:off x="-36513" y="6567488"/>
            <a:ext cx="91805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CO" sz="1000" dirty="0">
                <a:latin typeface="Impact" pitchFamily="34" charset="0"/>
              </a:rPr>
              <a:t>Fuente:  Modelo </a:t>
            </a:r>
            <a:r>
              <a:rPr lang="es-CO" sz="1000" dirty="0" err="1">
                <a:latin typeface="Impact" pitchFamily="34" charset="0"/>
              </a:rPr>
              <a:t>Logit</a:t>
            </a:r>
            <a:r>
              <a:rPr lang="es-CO" sz="1000" dirty="0">
                <a:latin typeface="Impact" pitchFamily="34" charset="0"/>
              </a:rPr>
              <a:t> de demanda por Internet estimado por Econometría Consultores con información de la ECV -DANE a nivel nacional 2010 y 2012. </a:t>
            </a:r>
          </a:p>
        </p:txBody>
      </p:sp>
      <p:sp>
        <p:nvSpPr>
          <p:cNvPr id="18" name="Rectangle 2"/>
          <p:cNvSpPr txBox="1">
            <a:spLocks/>
          </p:cNvSpPr>
          <p:nvPr/>
        </p:nvSpPr>
        <p:spPr bwMode="auto">
          <a:xfrm>
            <a:off x="352414" y="3708321"/>
            <a:ext cx="66678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CO" altLang="es-MX" sz="3200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Salto en la demanda</a:t>
            </a:r>
            <a:endParaRPr lang="es-CO" altLang="es-MX" sz="3200" dirty="0">
              <a:solidFill>
                <a:schemeClr val="bg2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27" name="26 Rectángulo redondeado"/>
          <p:cNvSpPr/>
          <p:nvPr/>
        </p:nvSpPr>
        <p:spPr bwMode="auto">
          <a:xfrm>
            <a:off x="251520" y="2603634"/>
            <a:ext cx="2448272" cy="96301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rPr>
              <a:t>Probabilidad de tener – probabilidad de no tener el servicio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39552" y="2276896"/>
            <a:ext cx="1944216" cy="216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es-CO"/>
            </a:defPPr>
            <a:lvl1pPr algn="ctr">
              <a:defRPr>
                <a:latin typeface="Impact" pitchFamily="34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r>
              <a:rPr lang="es-CO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V. </a:t>
            </a:r>
            <a:r>
              <a:rPr lang="es-CO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Dependiente:</a:t>
            </a:r>
            <a:endParaRPr lang="es-CO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2764949" y="2276896"/>
            <a:ext cx="6127533" cy="216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es-CO"/>
            </a:defPPr>
            <a:lvl1pPr algn="ctr">
              <a:defRPr sz="2400">
                <a:latin typeface="Impact" pitchFamily="34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r>
              <a:rPr lang="es-CO" sz="1800" dirty="0"/>
              <a:t>V. </a:t>
            </a:r>
            <a:r>
              <a:rPr lang="es-CO" sz="1800" dirty="0" smtClean="0"/>
              <a:t>Independientes:</a:t>
            </a:r>
            <a:endParaRPr lang="es-CO" sz="1800" dirty="0"/>
          </a:p>
        </p:txBody>
      </p:sp>
      <p:grpSp>
        <p:nvGrpSpPr>
          <p:cNvPr id="35" name="34 Grupo"/>
          <p:cNvGrpSpPr/>
          <p:nvPr/>
        </p:nvGrpSpPr>
        <p:grpSpPr>
          <a:xfrm>
            <a:off x="7884368" y="3606245"/>
            <a:ext cx="1296146" cy="1734582"/>
            <a:chOff x="8028382" y="3645024"/>
            <a:chExt cx="1296146" cy="1734582"/>
          </a:xfrm>
        </p:grpSpPr>
        <p:sp>
          <p:nvSpPr>
            <p:cNvPr id="36" name="35 Flecha arriba"/>
            <p:cNvSpPr/>
            <p:nvPr/>
          </p:nvSpPr>
          <p:spPr>
            <a:xfrm>
              <a:off x="8316416" y="3645024"/>
              <a:ext cx="728898" cy="974883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sz="1200" b="1" dirty="0">
                <a:solidFill>
                  <a:schemeClr val="tx1"/>
                </a:solidFill>
                <a:latin typeface="Century Gothic" pitchFamily="34" charset="0"/>
              </a:endParaRP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8028382" y="3933056"/>
              <a:ext cx="129614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2200" dirty="0" smtClean="0">
                  <a:latin typeface="Impact" pitchFamily="34" charset="0"/>
                </a:rPr>
                <a:t>¿¿Efecto del Plan Vive Digital??</a:t>
              </a:r>
              <a:endParaRPr lang="es-CO" sz="2200" dirty="0">
                <a:latin typeface="Impac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121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 txBox="1">
            <a:spLocks/>
          </p:cNvSpPr>
          <p:nvPr/>
        </p:nvSpPr>
        <p:spPr bwMode="auto">
          <a:xfrm>
            <a:off x="108967" y="188640"/>
            <a:ext cx="899953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</a:rPr>
              <a:t>Se estimó un modelo sobre los </a:t>
            </a:r>
            <a:r>
              <a:rPr lang="es-CO" altLang="es-MX" sz="4000" u="sng" dirty="0" smtClean="0">
                <a:solidFill>
                  <a:schemeClr val="tx2"/>
                </a:solidFill>
                <a:latin typeface="Impact" pitchFamily="34" charset="0"/>
              </a:rPr>
              <a:t>determinantes del ingreso</a:t>
            </a: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</a:rPr>
              <a:t> familiar, incorporando la tenencia de </a:t>
            </a:r>
            <a:r>
              <a:rPr lang="es-CO" altLang="es-MX" sz="40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Internet</a:t>
            </a: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</a:rPr>
              <a:t> y </a:t>
            </a:r>
            <a:r>
              <a:rPr lang="es-CO" altLang="es-MX" sz="4000" dirty="0" smtClean="0">
                <a:solidFill>
                  <a:schemeClr val="accent3">
                    <a:lumMod val="50000"/>
                  </a:schemeClr>
                </a:solidFill>
                <a:latin typeface="Impact" pitchFamily="34" charset="0"/>
              </a:rPr>
              <a:t>telefonía móvil </a:t>
            </a: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</a:rPr>
              <a:t>en el hogar</a:t>
            </a:r>
            <a:endParaRPr lang="es-CO" altLang="es-MX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34131" y="3068960"/>
            <a:ext cx="8640960" cy="309872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s-CO" altLang="es-MX" dirty="0" smtClean="0">
                <a:solidFill>
                  <a:schemeClr val="accent4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Parte de los mayores ingresos por tener estos dos servicios puede estar asociada al Plan Vive Digital y sus efectos sobre la productividad de los hogares. </a:t>
            </a:r>
          </a:p>
          <a:p>
            <a:pPr algn="ctr">
              <a:defRPr/>
            </a:pPr>
            <a:endParaRPr lang="es-CO" altLang="es-MX" sz="1600" dirty="0">
              <a:solidFill>
                <a:schemeClr val="accent4">
                  <a:lumMod val="50000"/>
                </a:schemeClr>
              </a:solidFill>
              <a:latin typeface="Impact" pitchFamily="34" charset="0"/>
              <a:cs typeface="Arial" charset="0"/>
            </a:endParaRPr>
          </a:p>
          <a:p>
            <a:pPr algn="ctr">
              <a:defRPr/>
            </a:pPr>
            <a:r>
              <a:rPr lang="es-CO" altLang="es-MX" dirty="0" smtClean="0">
                <a:solidFill>
                  <a:schemeClr val="accent4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Este efecto podría reducir los niveles de pobreza</a:t>
            </a:r>
          </a:p>
        </p:txBody>
      </p:sp>
    </p:spTree>
    <p:extLst>
      <p:ext uri="{BB962C8B-B14F-4D97-AF65-F5344CB8AC3E}">
        <p14:creationId xmlns:p14="http://schemas.microsoft.com/office/powerpoint/2010/main" val="75558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upload.wikimedia.org/wikipedia/commons/thumb/7/70/Applications-internet.svg/250px-Applications-internet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99592" y="572780"/>
            <a:ext cx="6840760" cy="6840760"/>
          </a:xfrm>
          <a:prstGeom prst="rect">
            <a:avLst/>
          </a:prstGeom>
          <a:noFill/>
          <a:extLst/>
        </p:spPr>
      </p:pic>
      <p:graphicFrame>
        <p:nvGraphicFramePr>
          <p:cNvPr id="6" name="1 Gráfico"/>
          <p:cNvGraphicFramePr>
            <a:graphicFrameLocks/>
          </p:cNvGraphicFramePr>
          <p:nvPr/>
        </p:nvGraphicFramePr>
        <p:xfrm>
          <a:off x="89756" y="1472880"/>
          <a:ext cx="89644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556" name="Rectangle 2"/>
          <p:cNvSpPr txBox="1">
            <a:spLocks/>
          </p:cNvSpPr>
          <p:nvPr/>
        </p:nvSpPr>
        <p:spPr bwMode="auto">
          <a:xfrm>
            <a:off x="0" y="-23902"/>
            <a:ext cx="91440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CO" altLang="es-MX" sz="2600" dirty="0" smtClean="0">
                <a:solidFill>
                  <a:schemeClr val="tx2"/>
                </a:solidFill>
                <a:latin typeface="Impact" pitchFamily="34" charset="0"/>
              </a:rPr>
              <a:t>En cabeceras municipales, centros poblados y áreas rurales dispersas, quienes tienen internet tienen mayores ingresos. </a:t>
            </a:r>
            <a:r>
              <a:rPr lang="es-CO" altLang="es-MX" sz="2600" dirty="0">
                <a:solidFill>
                  <a:schemeClr val="tx2"/>
                </a:solidFill>
                <a:latin typeface="Impact" pitchFamily="34" charset="0"/>
              </a:rPr>
              <a:t>La diferencia </a:t>
            </a:r>
            <a:r>
              <a:rPr lang="es-CO" altLang="es-MX" sz="2600" dirty="0" smtClean="0">
                <a:solidFill>
                  <a:schemeClr val="tx2"/>
                </a:solidFill>
                <a:latin typeface="Impact" pitchFamily="34" charset="0"/>
              </a:rPr>
              <a:t>entre </a:t>
            </a:r>
            <a:r>
              <a:rPr lang="es-CO" altLang="es-MX" sz="2600" dirty="0">
                <a:solidFill>
                  <a:schemeClr val="tx2"/>
                </a:solidFill>
                <a:latin typeface="Impact" pitchFamily="34" charset="0"/>
              </a:rPr>
              <a:t>los que tienen o no </a:t>
            </a:r>
            <a:r>
              <a:rPr lang="es-MX" altLang="es-MX" sz="2600" dirty="0">
                <a:solidFill>
                  <a:schemeClr val="tx2"/>
                </a:solidFill>
                <a:latin typeface="Impact" pitchFamily="34" charset="0"/>
              </a:rPr>
              <a:t>Internet</a:t>
            </a:r>
            <a:r>
              <a:rPr lang="es-CO" altLang="es-MX" sz="2600" dirty="0">
                <a:solidFill>
                  <a:schemeClr val="tx2"/>
                </a:solidFill>
                <a:latin typeface="Impact" pitchFamily="34" charset="0"/>
              </a:rPr>
              <a:t> es muy significativa:</a:t>
            </a:r>
          </a:p>
        </p:txBody>
      </p:sp>
      <p:cxnSp>
        <p:nvCxnSpPr>
          <p:cNvPr id="3" name="2 Conector recto"/>
          <p:cNvCxnSpPr/>
          <p:nvPr/>
        </p:nvCxnSpPr>
        <p:spPr>
          <a:xfrm>
            <a:off x="2700338" y="2735263"/>
            <a:ext cx="10795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5003800" y="3149600"/>
            <a:ext cx="1081088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7380288" y="2376488"/>
            <a:ext cx="10795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1692275" y="2681288"/>
            <a:ext cx="971550" cy="28082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032250" y="3114675"/>
            <a:ext cx="971550" cy="23669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408738" y="2339975"/>
            <a:ext cx="971550" cy="31416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75531" y="1268760"/>
            <a:ext cx="7920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2400" dirty="0">
                <a:latin typeface="Symbol" pitchFamily="18" charset="2"/>
                <a:cs typeface="Arial" charset="0"/>
              </a:rPr>
              <a:t>D</a:t>
            </a:r>
            <a:r>
              <a:rPr lang="es-CO" sz="2400" dirty="0">
                <a:latin typeface="Impact" pitchFamily="34" charset="0"/>
                <a:cs typeface="Arial" charset="0"/>
              </a:rPr>
              <a:t>y</a:t>
            </a:r>
          </a:p>
        </p:txBody>
      </p:sp>
      <p:sp>
        <p:nvSpPr>
          <p:cNvPr id="23564" name="8 CuadroTexto"/>
          <p:cNvSpPr txBox="1">
            <a:spLocks noChangeArrowheads="1"/>
          </p:cNvSpPr>
          <p:nvPr/>
        </p:nvSpPr>
        <p:spPr bwMode="auto">
          <a:xfrm>
            <a:off x="7208838" y="5157788"/>
            <a:ext cx="1935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990000"/>
                </a:solidFill>
                <a:latin typeface="Impact" pitchFamily="34" charset="0"/>
              </a:rPr>
              <a:t>Línea base - No tiene</a:t>
            </a:r>
          </a:p>
        </p:txBody>
      </p:sp>
      <p:sp>
        <p:nvSpPr>
          <p:cNvPr id="23565" name="13 CuadroTexto"/>
          <p:cNvSpPr txBox="1">
            <a:spLocks noChangeArrowheads="1"/>
          </p:cNvSpPr>
          <p:nvPr/>
        </p:nvSpPr>
        <p:spPr bwMode="auto">
          <a:xfrm>
            <a:off x="2700338" y="2420938"/>
            <a:ext cx="1079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33CC33"/>
                </a:solidFill>
                <a:latin typeface="Impact" pitchFamily="34" charset="0"/>
              </a:rPr>
              <a:t>Si tiene</a:t>
            </a:r>
          </a:p>
        </p:txBody>
      </p:sp>
      <p:sp>
        <p:nvSpPr>
          <p:cNvPr id="23566" name="14 CuadroTexto"/>
          <p:cNvSpPr txBox="1">
            <a:spLocks noChangeArrowheads="1"/>
          </p:cNvSpPr>
          <p:nvPr/>
        </p:nvSpPr>
        <p:spPr bwMode="auto">
          <a:xfrm>
            <a:off x="5148263" y="2843213"/>
            <a:ext cx="936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33CC33"/>
                </a:solidFill>
                <a:latin typeface="Impact" pitchFamily="34" charset="0"/>
              </a:rPr>
              <a:t>Si tiene</a:t>
            </a:r>
          </a:p>
        </p:txBody>
      </p:sp>
      <p:sp>
        <p:nvSpPr>
          <p:cNvPr id="23567" name="15 CuadroTexto"/>
          <p:cNvSpPr txBox="1">
            <a:spLocks noChangeArrowheads="1"/>
          </p:cNvSpPr>
          <p:nvPr/>
        </p:nvSpPr>
        <p:spPr bwMode="auto">
          <a:xfrm>
            <a:off x="7380288" y="2001838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33CC33"/>
                </a:solidFill>
                <a:latin typeface="Impact" pitchFamily="34" charset="0"/>
              </a:rPr>
              <a:t>Si tiene</a:t>
            </a:r>
          </a:p>
        </p:txBody>
      </p:sp>
      <p:cxnSp>
        <p:nvCxnSpPr>
          <p:cNvPr id="19" name="18 Conector recto"/>
          <p:cNvCxnSpPr/>
          <p:nvPr/>
        </p:nvCxnSpPr>
        <p:spPr>
          <a:xfrm>
            <a:off x="971550" y="5495925"/>
            <a:ext cx="7488238" cy="0"/>
          </a:xfrm>
          <a:prstGeom prst="line">
            <a:avLst/>
          </a:prstGeom>
          <a:ln w="38100">
            <a:solidFill>
              <a:srgbClr val="9900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-36513" y="6484938"/>
            <a:ext cx="9151938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CO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Nota: los porcentajes presentados miden el efecto marginal de tener Internet controlando por otros determinantes del ingreso familiar como edad y educación de sus miembros y lugar de residencia.</a:t>
            </a:r>
            <a:endParaRPr lang="es-CO" sz="10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-36513" y="6308725"/>
            <a:ext cx="5867401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CO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rPr>
              <a:t>Fuente: ECV -DANE a nivel nacional 2010 y 2012. </a:t>
            </a:r>
            <a:r>
              <a:rPr lang="es-CO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rPr>
              <a:t>Calculos</a:t>
            </a:r>
            <a:r>
              <a:rPr lang="es-CO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rPr>
              <a:t> propios.</a:t>
            </a:r>
          </a:p>
        </p:txBody>
      </p:sp>
    </p:spTree>
    <p:extLst>
      <p:ext uri="{BB962C8B-B14F-4D97-AF65-F5344CB8AC3E}">
        <p14:creationId xmlns:p14="http://schemas.microsoft.com/office/powerpoint/2010/main" val="221682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npasomas.fundacion.telefonica.com/files/2013/02/Mobile-learning1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r="8965"/>
          <a:stretch/>
        </p:blipFill>
        <p:spPr bwMode="auto">
          <a:xfrm>
            <a:off x="-512" y="0"/>
            <a:ext cx="9144512" cy="6858001"/>
          </a:xfrm>
          <a:prstGeom prst="rect">
            <a:avLst/>
          </a:prstGeom>
          <a:noFill/>
          <a:extLst/>
        </p:spPr>
      </p:pic>
      <p:sp>
        <p:nvSpPr>
          <p:cNvPr id="42" name="Rectangle 2"/>
          <p:cNvSpPr txBox="1">
            <a:spLocks/>
          </p:cNvSpPr>
          <p:nvPr/>
        </p:nvSpPr>
        <p:spPr bwMode="auto">
          <a:xfrm>
            <a:off x="36513" y="44624"/>
            <a:ext cx="9144000" cy="138499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28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…En las cabeceras municipales centros poblados y áreas rurales dispersas, quienes tienen telefonía móvil también tienen mayores ingresos, sobre todo los de las cabeceras:</a:t>
            </a:r>
          </a:p>
        </p:txBody>
      </p:sp>
      <p:graphicFrame>
        <p:nvGraphicFramePr>
          <p:cNvPr id="3" name="2 Gráfico"/>
          <p:cNvGraphicFramePr>
            <a:graphicFrameLocks/>
          </p:cNvGraphicFramePr>
          <p:nvPr/>
        </p:nvGraphicFramePr>
        <p:xfrm>
          <a:off x="251264" y="1893987"/>
          <a:ext cx="864096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5" name="4 Conector recto"/>
          <p:cNvCxnSpPr/>
          <p:nvPr/>
        </p:nvCxnSpPr>
        <p:spPr>
          <a:xfrm>
            <a:off x="4859338" y="2852738"/>
            <a:ext cx="1081087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2" name="5 CuadroTexto"/>
          <p:cNvSpPr txBox="1">
            <a:spLocks noChangeArrowheads="1"/>
          </p:cNvSpPr>
          <p:nvPr/>
        </p:nvSpPr>
        <p:spPr bwMode="auto">
          <a:xfrm>
            <a:off x="2700338" y="2124075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33CC33"/>
                </a:solidFill>
                <a:latin typeface="Impact" pitchFamily="34" charset="0"/>
              </a:rPr>
              <a:t>Si tiene</a:t>
            </a:r>
          </a:p>
        </p:txBody>
      </p:sp>
      <p:sp>
        <p:nvSpPr>
          <p:cNvPr id="24583" name="6 CuadroTexto"/>
          <p:cNvSpPr txBox="1">
            <a:spLocks noChangeArrowheads="1"/>
          </p:cNvSpPr>
          <p:nvPr/>
        </p:nvSpPr>
        <p:spPr bwMode="auto">
          <a:xfrm>
            <a:off x="4932363" y="2492375"/>
            <a:ext cx="935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33CC33"/>
                </a:solidFill>
                <a:latin typeface="Impact" pitchFamily="34" charset="0"/>
              </a:rPr>
              <a:t>Si tiene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2700338" y="2447925"/>
            <a:ext cx="10795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9 CuadroTexto"/>
          <p:cNvSpPr txBox="1">
            <a:spLocks noChangeArrowheads="1"/>
          </p:cNvSpPr>
          <p:nvPr/>
        </p:nvSpPr>
        <p:spPr bwMode="auto">
          <a:xfrm>
            <a:off x="7019925" y="3500438"/>
            <a:ext cx="1081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>
                <a:solidFill>
                  <a:srgbClr val="33CC33"/>
                </a:solidFill>
                <a:latin typeface="Impact" pitchFamily="34" charset="0"/>
              </a:rPr>
              <a:t>Si tiene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7019925" y="3851275"/>
            <a:ext cx="1081088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1763713" y="2447925"/>
            <a:ext cx="971550" cy="285273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3887788" y="2862263"/>
            <a:ext cx="971550" cy="24384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6084888" y="3851275"/>
            <a:ext cx="971550" cy="14589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-36513" y="6484938"/>
            <a:ext cx="9151938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CO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Nota: los porcentajes presentados miden el efecto marginal de tener Internet controlando por otros determinantes del ingreso familiar como edad y educación de sus miembros y lugar de residencia.</a:t>
            </a:r>
            <a:endParaRPr lang="es-CO" sz="1000" dirty="0">
              <a:solidFill>
                <a:schemeClr val="tx1">
                  <a:lumMod val="65000"/>
                  <a:lumOff val="35000"/>
                </a:schemeClr>
              </a:solidFill>
              <a:latin typeface="Impact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-36513" y="6308725"/>
            <a:ext cx="5867401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CO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rPr>
              <a:t>Fuente: ECV -DANE a nivel nacional 2010 y 2012. </a:t>
            </a:r>
            <a:r>
              <a:rPr lang="es-CO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rPr>
              <a:t>Calculos</a:t>
            </a:r>
            <a:r>
              <a:rPr lang="es-CO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rPr>
              <a:t> propios.</a:t>
            </a:r>
          </a:p>
        </p:txBody>
      </p:sp>
      <p:sp>
        <p:nvSpPr>
          <p:cNvPr id="24593" name="8 CuadroTexto"/>
          <p:cNvSpPr txBox="1">
            <a:spLocks noChangeArrowheads="1"/>
          </p:cNvSpPr>
          <p:nvPr/>
        </p:nvSpPr>
        <p:spPr bwMode="auto">
          <a:xfrm>
            <a:off x="7389813" y="4941168"/>
            <a:ext cx="1935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dirty="0">
                <a:solidFill>
                  <a:srgbClr val="990000"/>
                </a:solidFill>
                <a:latin typeface="Impact" pitchFamily="34" charset="0"/>
              </a:rPr>
              <a:t>Línea base - No tiene</a:t>
            </a:r>
          </a:p>
        </p:txBody>
      </p:sp>
      <p:cxnSp>
        <p:nvCxnSpPr>
          <p:cNvPr id="2" name="18 Conector recto"/>
          <p:cNvCxnSpPr/>
          <p:nvPr/>
        </p:nvCxnSpPr>
        <p:spPr>
          <a:xfrm>
            <a:off x="1152525" y="5301208"/>
            <a:ext cx="7488238" cy="0"/>
          </a:xfrm>
          <a:prstGeom prst="line">
            <a:avLst/>
          </a:prstGeom>
          <a:ln w="38100">
            <a:solidFill>
              <a:srgbClr val="9900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683568" y="1599183"/>
            <a:ext cx="7920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2400" dirty="0">
                <a:latin typeface="Symbol" pitchFamily="18" charset="2"/>
                <a:cs typeface="Arial" charset="0"/>
              </a:rPr>
              <a:t>D</a:t>
            </a:r>
            <a:r>
              <a:rPr lang="es-CO" sz="2400" dirty="0">
                <a:latin typeface="Impact" pitchFamily="34" charset="0"/>
                <a:cs typeface="Arial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6004190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npasomas.fundacion.telefonica.com/files/2013/02/Mobile-learning1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r="8965"/>
          <a:stretch/>
        </p:blipFill>
        <p:spPr bwMode="auto">
          <a:xfrm>
            <a:off x="-512" y="0"/>
            <a:ext cx="9144512" cy="6858001"/>
          </a:xfrm>
          <a:prstGeom prst="rect">
            <a:avLst/>
          </a:prstGeom>
          <a:noFill/>
          <a:extLst/>
        </p:spPr>
      </p:pic>
      <p:sp>
        <p:nvSpPr>
          <p:cNvPr id="42" name="Rectangle 2"/>
          <p:cNvSpPr txBox="1">
            <a:spLocks/>
          </p:cNvSpPr>
          <p:nvPr/>
        </p:nvSpPr>
        <p:spPr bwMode="auto">
          <a:xfrm>
            <a:off x="108520" y="44624"/>
            <a:ext cx="9144000" cy="1200329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24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…En las cabeceras municipales centros poblados y áreas rurales dispersas, quienes tienen </a:t>
            </a:r>
            <a:r>
              <a:rPr lang="es-CO" altLang="es-MX" sz="2400" dirty="0" smtClean="0">
                <a:solidFill>
                  <a:schemeClr val="accent3">
                    <a:lumMod val="75000"/>
                  </a:schemeClr>
                </a:solidFill>
                <a:latin typeface="Impact" pitchFamily="34" charset="0"/>
                <a:ea typeface="+mn-ea"/>
                <a:cs typeface="+mn-cs"/>
              </a:rPr>
              <a:t>telefonía móvil </a:t>
            </a:r>
            <a:r>
              <a:rPr lang="es-CO" altLang="es-MX" sz="24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también tienen mayores ingresos, sobre todo los de las cabeceras:</a:t>
            </a:r>
          </a:p>
        </p:txBody>
      </p:sp>
      <p:graphicFrame>
        <p:nvGraphicFramePr>
          <p:cNvPr id="24" name="2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208001"/>
              </p:ext>
            </p:extLst>
          </p:nvPr>
        </p:nvGraphicFramePr>
        <p:xfrm>
          <a:off x="396001" y="1872000"/>
          <a:ext cx="856848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-36513" y="6484938"/>
            <a:ext cx="9151938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CO" sz="1000" dirty="0" smtClean="0">
                <a:latin typeface="Impact" pitchFamily="34" charset="0"/>
              </a:rPr>
              <a:t>Nota: los porcentajes presentados miden el efecto marginal de tener Internet controlando por otros determinantes del ingreso familiar como edad y educación de sus miembros y lugar de residencia. </a:t>
            </a:r>
            <a:endParaRPr lang="es-CO" sz="1000" dirty="0">
              <a:latin typeface="Impact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-36513" y="6308725"/>
            <a:ext cx="5867401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CO" sz="1000" dirty="0">
                <a:latin typeface="Impact" pitchFamily="34" charset="0"/>
                <a:cs typeface="Arial" charset="0"/>
              </a:rPr>
              <a:t>Fuente: ECV -DANE a nivel nacional 2010 y 2012. </a:t>
            </a:r>
            <a:r>
              <a:rPr lang="es-CO" sz="1000" dirty="0" err="1">
                <a:latin typeface="Impact" pitchFamily="34" charset="0"/>
                <a:cs typeface="Arial" charset="0"/>
              </a:rPr>
              <a:t>Calculos</a:t>
            </a:r>
            <a:r>
              <a:rPr lang="es-CO" sz="1000" dirty="0">
                <a:latin typeface="Impact" pitchFamily="34" charset="0"/>
                <a:cs typeface="Arial" charset="0"/>
              </a:rPr>
              <a:t> propios.</a:t>
            </a:r>
          </a:p>
        </p:txBody>
      </p:sp>
      <p:sp>
        <p:nvSpPr>
          <p:cNvPr id="24593" name="8 CuadroTexto"/>
          <p:cNvSpPr txBox="1">
            <a:spLocks noChangeArrowheads="1"/>
          </p:cNvSpPr>
          <p:nvPr/>
        </p:nvSpPr>
        <p:spPr bwMode="auto">
          <a:xfrm>
            <a:off x="7236296" y="4968000"/>
            <a:ext cx="19351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dirty="0">
                <a:solidFill>
                  <a:srgbClr val="990000"/>
                </a:solidFill>
                <a:latin typeface="Impact" pitchFamily="34" charset="0"/>
              </a:rPr>
              <a:t>Línea base </a:t>
            </a:r>
            <a:r>
              <a:rPr lang="es-CO" dirty="0" smtClean="0">
                <a:solidFill>
                  <a:srgbClr val="990000"/>
                </a:solidFill>
                <a:latin typeface="Impact" pitchFamily="34" charset="0"/>
              </a:rPr>
              <a:t>– Sin </a:t>
            </a:r>
            <a:r>
              <a:rPr lang="es-CO" dirty="0">
                <a:solidFill>
                  <a:srgbClr val="990000"/>
                </a:solidFill>
                <a:latin typeface="Impact" pitchFamily="34" charset="0"/>
              </a:rPr>
              <a:t>Telefonía </a:t>
            </a:r>
            <a:r>
              <a:rPr lang="es-CO" dirty="0" smtClean="0">
                <a:solidFill>
                  <a:srgbClr val="990000"/>
                </a:solidFill>
                <a:latin typeface="Impact" pitchFamily="34" charset="0"/>
              </a:rPr>
              <a:t>Móvil</a:t>
            </a:r>
            <a:endParaRPr lang="es-CO" dirty="0">
              <a:solidFill>
                <a:srgbClr val="990000"/>
              </a:solidFill>
              <a:latin typeface="Impact" pitchFamily="34" charset="0"/>
            </a:endParaRPr>
          </a:p>
        </p:txBody>
      </p:sp>
      <p:cxnSp>
        <p:nvCxnSpPr>
          <p:cNvPr id="2" name="18 Conector recto"/>
          <p:cNvCxnSpPr/>
          <p:nvPr/>
        </p:nvCxnSpPr>
        <p:spPr>
          <a:xfrm>
            <a:off x="1152525" y="5301208"/>
            <a:ext cx="7488238" cy="0"/>
          </a:xfrm>
          <a:prstGeom prst="line">
            <a:avLst/>
          </a:prstGeom>
          <a:ln w="38100">
            <a:solidFill>
              <a:srgbClr val="9900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 rot="16200000">
            <a:off x="-1679496" y="3514209"/>
            <a:ext cx="39247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dirty="0" smtClean="0">
                <a:solidFill>
                  <a:schemeClr val="accent3">
                    <a:lumMod val="75000"/>
                  </a:schemeClr>
                </a:solidFill>
                <a:latin typeface="Symbol" pitchFamily="18" charset="2"/>
                <a:cs typeface="Arial" charset="0"/>
              </a:rPr>
              <a:t>D</a:t>
            </a:r>
            <a:r>
              <a:rPr lang="es-CO" dirty="0" smtClean="0">
                <a:solidFill>
                  <a:schemeClr val="accent3">
                    <a:lumMod val="75000"/>
                  </a:schemeClr>
                </a:solidFill>
                <a:latin typeface="Impact" pitchFamily="34" charset="0"/>
                <a:cs typeface="Arial" charset="0"/>
              </a:rPr>
              <a:t>y = Diferencia de nivel de ingresos</a:t>
            </a:r>
            <a:endParaRPr lang="es-CO" dirty="0">
              <a:solidFill>
                <a:schemeClr val="accent3">
                  <a:lumMod val="75000"/>
                </a:schemeClr>
              </a:solidFill>
              <a:latin typeface="Impact" pitchFamily="34" charset="0"/>
              <a:cs typeface="Arial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3786081" y="3698875"/>
            <a:ext cx="1081087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2195736" y="2378497"/>
            <a:ext cx="10795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4356100" y="2780928"/>
            <a:ext cx="1081088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1547664" y="3501008"/>
            <a:ext cx="10795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3 Grupo"/>
          <p:cNvGrpSpPr/>
          <p:nvPr/>
        </p:nvGrpSpPr>
        <p:grpSpPr>
          <a:xfrm>
            <a:off x="6444208" y="1772816"/>
            <a:ext cx="2671217" cy="646331"/>
            <a:chOff x="6444208" y="1772816"/>
            <a:chExt cx="2671217" cy="646331"/>
          </a:xfrm>
        </p:grpSpPr>
        <p:sp>
          <p:nvSpPr>
            <p:cNvPr id="27" name="15 CuadroTexto"/>
            <p:cNvSpPr txBox="1">
              <a:spLocks noChangeArrowheads="1"/>
            </p:cNvSpPr>
            <p:nvPr/>
          </p:nvSpPr>
          <p:spPr bwMode="auto">
            <a:xfrm>
              <a:off x="7452320" y="1772816"/>
              <a:ext cx="16631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dirty="0">
                  <a:solidFill>
                    <a:srgbClr val="33CC33"/>
                  </a:solidFill>
                  <a:latin typeface="Impact" pitchFamily="34" charset="0"/>
                </a:rPr>
                <a:t>Con Telefonía </a:t>
              </a:r>
              <a:r>
                <a:rPr lang="es-CO" dirty="0" smtClean="0">
                  <a:solidFill>
                    <a:srgbClr val="33CC33"/>
                  </a:solidFill>
                  <a:latin typeface="Impact" pitchFamily="34" charset="0"/>
                </a:rPr>
                <a:t>Móvil</a:t>
              </a:r>
              <a:endParaRPr lang="es-CO" dirty="0">
                <a:solidFill>
                  <a:srgbClr val="33CC33"/>
                </a:solidFill>
                <a:latin typeface="Impact" pitchFamily="34" charset="0"/>
              </a:endParaRPr>
            </a:p>
          </p:txBody>
        </p:sp>
        <p:cxnSp>
          <p:nvCxnSpPr>
            <p:cNvPr id="30" name="29 Conector recto"/>
            <p:cNvCxnSpPr/>
            <p:nvPr/>
          </p:nvCxnSpPr>
          <p:spPr>
            <a:xfrm>
              <a:off x="6444208" y="1988840"/>
              <a:ext cx="1081087" cy="0"/>
            </a:xfrm>
            <a:prstGeom prst="line">
              <a:avLst/>
            </a:prstGeom>
            <a:ln w="38100">
              <a:solidFill>
                <a:srgbClr val="00CC00"/>
              </a:solidFill>
              <a:prstDash val="sysDot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30 Conector recto"/>
          <p:cNvCxnSpPr/>
          <p:nvPr/>
        </p:nvCxnSpPr>
        <p:spPr>
          <a:xfrm>
            <a:off x="5939185" y="4410000"/>
            <a:ext cx="1081087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6516216" y="3789040"/>
            <a:ext cx="1081087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4468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0" y="-12868"/>
            <a:ext cx="91440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9600" dirty="0">
                <a:solidFill>
                  <a:schemeClr val="accent1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AGENDA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51520" y="1564925"/>
            <a:ext cx="8640960" cy="51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Impact" pitchFamily="34" charset="0"/>
              <a:buChar char="►"/>
            </a:pPr>
            <a:r>
              <a:rPr lang="es-CO" sz="3800" dirty="0" smtClean="0">
                <a:solidFill>
                  <a:schemeClr val="tx2"/>
                </a:solidFill>
                <a:latin typeface="Impact" pitchFamily="34" charset="0"/>
              </a:rPr>
              <a:t>Resultado del Plan Vive </a:t>
            </a:r>
            <a:r>
              <a:rPr lang="es-CO" sz="3800" dirty="0">
                <a:solidFill>
                  <a:schemeClr val="tx2"/>
                </a:solidFill>
                <a:latin typeface="Impact" pitchFamily="34" charset="0"/>
              </a:rPr>
              <a:t>Digital </a:t>
            </a:r>
            <a:r>
              <a:rPr lang="es-CO" sz="3800" dirty="0" smtClean="0">
                <a:solidFill>
                  <a:schemeClr val="tx2"/>
                </a:solidFill>
                <a:latin typeface="Impact" pitchFamily="34" charset="0"/>
              </a:rPr>
              <a:t>a nivel Nacional</a:t>
            </a:r>
            <a:endParaRPr lang="es-CO" sz="3800" dirty="0">
              <a:solidFill>
                <a:schemeClr val="tx2"/>
              </a:solidFill>
              <a:latin typeface="Impact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Impact" pitchFamily="34" charset="0"/>
              <a:buChar char="►"/>
            </a:pPr>
            <a:r>
              <a:rPr lang="es-CO" sz="3800" dirty="0" smtClean="0">
                <a:solidFill>
                  <a:srgbClr val="990000"/>
                </a:solidFill>
                <a:latin typeface="Impact" pitchFamily="34" charset="0"/>
              </a:rPr>
              <a:t>Resultados del Plan Vive </a:t>
            </a:r>
            <a:r>
              <a:rPr lang="es-CO" sz="3800" dirty="0">
                <a:solidFill>
                  <a:srgbClr val="990000"/>
                </a:solidFill>
                <a:latin typeface="Impact" pitchFamily="34" charset="0"/>
              </a:rPr>
              <a:t>Digital en las </a:t>
            </a:r>
            <a:r>
              <a:rPr lang="es-CO" sz="3800" dirty="0" smtClean="0">
                <a:solidFill>
                  <a:srgbClr val="990000"/>
                </a:solidFill>
                <a:latin typeface="Impact" pitchFamily="34" charset="0"/>
              </a:rPr>
              <a:t>Regiones</a:t>
            </a:r>
            <a:endParaRPr lang="es-CO" sz="3800" dirty="0">
              <a:solidFill>
                <a:srgbClr val="990000"/>
              </a:solidFill>
              <a:latin typeface="Impact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Impact" pitchFamily="34" charset="0"/>
              <a:buChar char="►"/>
            </a:pPr>
            <a:r>
              <a:rPr lang="es-CO" sz="3800" dirty="0" smtClean="0">
                <a:solidFill>
                  <a:schemeClr val="accent4">
                    <a:lumMod val="50000"/>
                  </a:schemeClr>
                </a:solidFill>
                <a:latin typeface="Impact" pitchFamily="34" charset="0"/>
              </a:rPr>
              <a:t>Propuesta Estimación Usuarios de </a:t>
            </a:r>
            <a:r>
              <a:rPr lang="es-CO" sz="3800" dirty="0" err="1" smtClean="0">
                <a:solidFill>
                  <a:schemeClr val="accent4">
                    <a:lumMod val="50000"/>
                  </a:schemeClr>
                </a:solidFill>
                <a:latin typeface="Impact" pitchFamily="34" charset="0"/>
              </a:rPr>
              <a:t>Intenet</a:t>
            </a:r>
            <a:endParaRPr lang="es-CO" sz="3800" dirty="0">
              <a:solidFill>
                <a:schemeClr val="accent4">
                  <a:lumMod val="50000"/>
                </a:schemeClr>
              </a:solidFill>
              <a:latin typeface="Impact" pitchFamily="34" charset="0"/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Impact" pitchFamily="34" charset="0"/>
              <a:buChar char="►"/>
            </a:pPr>
            <a:r>
              <a:rPr lang="es-CO" sz="3800" dirty="0">
                <a:latin typeface="Impact" pitchFamily="34" charset="0"/>
              </a:rPr>
              <a:t>Conclusiones y </a:t>
            </a:r>
            <a:r>
              <a:rPr lang="es-CO" sz="3800" dirty="0" smtClean="0">
                <a:latin typeface="Impact" pitchFamily="34" charset="0"/>
              </a:rPr>
              <a:t>Recomendaciones</a:t>
            </a:r>
            <a:endParaRPr lang="es-CO" sz="38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upload.wikimedia.org/wikipedia/commons/thumb/7/70/Applications-internet.svg/250px-Applications-internet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899592" y="572780"/>
            <a:ext cx="6840760" cy="6840760"/>
          </a:xfrm>
          <a:prstGeom prst="rect">
            <a:avLst/>
          </a:prstGeom>
          <a:noFill/>
          <a:extLst/>
        </p:spPr>
      </p:pic>
      <p:sp>
        <p:nvSpPr>
          <p:cNvPr id="23556" name="Rectangle 2"/>
          <p:cNvSpPr txBox="1">
            <a:spLocks/>
          </p:cNvSpPr>
          <p:nvPr/>
        </p:nvSpPr>
        <p:spPr bwMode="auto">
          <a:xfrm>
            <a:off x="0" y="22265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CO" altLang="es-MX" sz="2400" dirty="0" smtClean="0">
                <a:solidFill>
                  <a:schemeClr val="tx2"/>
                </a:solidFill>
                <a:latin typeface="Impact" pitchFamily="34" charset="0"/>
              </a:rPr>
              <a:t>En cabeceras municipales, centros poblados y áreas rurales dispersas, quienes tienen </a:t>
            </a:r>
            <a:r>
              <a:rPr lang="es-CO" altLang="es-MX" sz="24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Internet</a:t>
            </a:r>
            <a:r>
              <a:rPr lang="es-CO" altLang="es-MX" sz="2400" dirty="0" smtClean="0">
                <a:solidFill>
                  <a:schemeClr val="tx2"/>
                </a:solidFill>
                <a:latin typeface="Impact" pitchFamily="34" charset="0"/>
              </a:rPr>
              <a:t>, tienen mayores ingresos. </a:t>
            </a:r>
            <a:r>
              <a:rPr lang="es-CO" altLang="es-MX" sz="2400" dirty="0">
                <a:solidFill>
                  <a:schemeClr val="tx2"/>
                </a:solidFill>
                <a:latin typeface="Impact" pitchFamily="34" charset="0"/>
              </a:rPr>
              <a:t>La diferencia </a:t>
            </a:r>
            <a:r>
              <a:rPr lang="es-CO" altLang="es-MX" sz="2400" dirty="0" smtClean="0">
                <a:solidFill>
                  <a:schemeClr val="tx2"/>
                </a:solidFill>
                <a:latin typeface="Impact" pitchFamily="34" charset="0"/>
              </a:rPr>
              <a:t>de ingresos entre </a:t>
            </a:r>
            <a:r>
              <a:rPr lang="es-CO" altLang="es-MX" sz="2400" dirty="0">
                <a:solidFill>
                  <a:schemeClr val="tx2"/>
                </a:solidFill>
                <a:latin typeface="Impact" pitchFamily="34" charset="0"/>
              </a:rPr>
              <a:t>los que tienen o no </a:t>
            </a:r>
            <a:r>
              <a:rPr lang="es-MX" altLang="es-MX" sz="2400" dirty="0">
                <a:solidFill>
                  <a:schemeClr val="tx2"/>
                </a:solidFill>
                <a:latin typeface="Impact" pitchFamily="34" charset="0"/>
              </a:rPr>
              <a:t>Internet</a:t>
            </a:r>
            <a:r>
              <a:rPr lang="es-CO" altLang="es-MX" sz="2400" dirty="0">
                <a:solidFill>
                  <a:schemeClr val="tx2"/>
                </a:solidFill>
                <a:latin typeface="Impact" pitchFamily="34" charset="0"/>
              </a:rPr>
              <a:t> es muy significativa:</a:t>
            </a:r>
          </a:p>
        </p:txBody>
      </p:sp>
      <p:sp>
        <p:nvSpPr>
          <p:cNvPr id="4" name="3 CuadroTexto"/>
          <p:cNvSpPr txBox="1"/>
          <p:nvPr/>
        </p:nvSpPr>
        <p:spPr>
          <a:xfrm rot="16200000">
            <a:off x="-1777707" y="3370193"/>
            <a:ext cx="39247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dirty="0" smtClean="0">
                <a:solidFill>
                  <a:schemeClr val="accent6">
                    <a:lumMod val="50000"/>
                  </a:schemeClr>
                </a:solidFill>
                <a:latin typeface="Symbol" pitchFamily="18" charset="2"/>
                <a:cs typeface="Arial" charset="0"/>
              </a:rPr>
              <a:t>D</a:t>
            </a:r>
            <a:r>
              <a:rPr lang="es-CO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y = Diferencia de nivel de ingresos</a:t>
            </a:r>
            <a:endParaRPr lang="es-CO" dirty="0">
              <a:solidFill>
                <a:schemeClr val="accent6">
                  <a:lumMod val="50000"/>
                </a:schemeClr>
              </a:solidFill>
              <a:latin typeface="Impact" pitchFamily="34" charset="0"/>
              <a:cs typeface="Arial" charset="0"/>
            </a:endParaRPr>
          </a:p>
        </p:txBody>
      </p:sp>
      <p:sp>
        <p:nvSpPr>
          <p:cNvPr id="23564" name="8 CuadroTexto"/>
          <p:cNvSpPr txBox="1">
            <a:spLocks noChangeArrowheads="1"/>
          </p:cNvSpPr>
          <p:nvPr/>
        </p:nvSpPr>
        <p:spPr bwMode="auto">
          <a:xfrm>
            <a:off x="7245350" y="5157788"/>
            <a:ext cx="19351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dirty="0">
                <a:solidFill>
                  <a:srgbClr val="990000"/>
                </a:solidFill>
                <a:latin typeface="Impact" pitchFamily="34" charset="0"/>
              </a:rPr>
              <a:t>Línea base </a:t>
            </a:r>
            <a:r>
              <a:rPr lang="es-CO" dirty="0" smtClean="0">
                <a:solidFill>
                  <a:srgbClr val="990000"/>
                </a:solidFill>
                <a:latin typeface="Impact" pitchFamily="34" charset="0"/>
              </a:rPr>
              <a:t>– Sin Internet</a:t>
            </a:r>
            <a:endParaRPr lang="es-CO" dirty="0">
              <a:solidFill>
                <a:srgbClr val="990000"/>
              </a:solidFill>
              <a:latin typeface="Impact" pitchFamily="34" charset="0"/>
            </a:endParaRPr>
          </a:p>
        </p:txBody>
      </p:sp>
      <p:graphicFrame>
        <p:nvGraphicFramePr>
          <p:cNvPr id="2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2458918"/>
              </p:ext>
            </p:extLst>
          </p:nvPr>
        </p:nvGraphicFramePr>
        <p:xfrm>
          <a:off x="287524" y="1484784"/>
          <a:ext cx="7888895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9" name="18 Conector recto"/>
          <p:cNvCxnSpPr/>
          <p:nvPr/>
        </p:nvCxnSpPr>
        <p:spPr>
          <a:xfrm>
            <a:off x="971550" y="5472000"/>
            <a:ext cx="7488238" cy="0"/>
          </a:xfrm>
          <a:prstGeom prst="line">
            <a:avLst/>
          </a:prstGeom>
          <a:ln w="38100">
            <a:solidFill>
              <a:srgbClr val="9900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-36513" y="6484938"/>
            <a:ext cx="9151938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CO" sz="1000" dirty="0" smtClean="0">
                <a:latin typeface="Impact" pitchFamily="34" charset="0"/>
              </a:rPr>
              <a:t>Nota: los porcentajes presentados miden el efecto marginal de tener Internet controlando por otros determinantes del ingreso familiar como edad y educación de sus miembros y lugar de residencia.</a:t>
            </a:r>
            <a:endParaRPr lang="es-CO" sz="1000" dirty="0">
              <a:latin typeface="Impact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-36513" y="6308725"/>
            <a:ext cx="5867401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CO" sz="1000" dirty="0">
                <a:latin typeface="Impact" pitchFamily="34" charset="0"/>
                <a:cs typeface="Arial" charset="0"/>
              </a:rPr>
              <a:t>Fuente: ECV -DANE a nivel nacional 2010 y 2012. </a:t>
            </a:r>
            <a:r>
              <a:rPr lang="es-CO" sz="1000" dirty="0" err="1">
                <a:latin typeface="Impact" pitchFamily="34" charset="0"/>
                <a:cs typeface="Arial" charset="0"/>
              </a:rPr>
              <a:t>Calculos</a:t>
            </a:r>
            <a:r>
              <a:rPr lang="es-CO" sz="1000" dirty="0">
                <a:latin typeface="Impact" pitchFamily="34" charset="0"/>
                <a:cs typeface="Arial" charset="0"/>
              </a:rPr>
              <a:t> propios.</a:t>
            </a:r>
          </a:p>
        </p:txBody>
      </p:sp>
      <p:grpSp>
        <p:nvGrpSpPr>
          <p:cNvPr id="21" name="20 Grupo"/>
          <p:cNvGrpSpPr/>
          <p:nvPr/>
        </p:nvGrpSpPr>
        <p:grpSpPr>
          <a:xfrm>
            <a:off x="6509295" y="1772816"/>
            <a:ext cx="2671217" cy="369332"/>
            <a:chOff x="6444208" y="1772816"/>
            <a:chExt cx="2671217" cy="369332"/>
          </a:xfrm>
        </p:grpSpPr>
        <p:sp>
          <p:nvSpPr>
            <p:cNvPr id="23" name="15 CuadroTexto"/>
            <p:cNvSpPr txBox="1">
              <a:spLocks noChangeArrowheads="1"/>
            </p:cNvSpPr>
            <p:nvPr/>
          </p:nvSpPr>
          <p:spPr bwMode="auto">
            <a:xfrm>
              <a:off x="7452320" y="1772816"/>
              <a:ext cx="16631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dirty="0">
                  <a:solidFill>
                    <a:srgbClr val="33CC33"/>
                  </a:solidFill>
                  <a:latin typeface="Impact" pitchFamily="34" charset="0"/>
                </a:rPr>
                <a:t>Con </a:t>
              </a:r>
              <a:r>
                <a:rPr lang="es-CO" dirty="0" smtClean="0">
                  <a:solidFill>
                    <a:srgbClr val="33CC33"/>
                  </a:solidFill>
                  <a:latin typeface="Impact" pitchFamily="34" charset="0"/>
                </a:rPr>
                <a:t>Internet</a:t>
              </a:r>
              <a:endParaRPr lang="es-CO" dirty="0">
                <a:solidFill>
                  <a:srgbClr val="33CC33"/>
                </a:solidFill>
                <a:latin typeface="Impact" pitchFamily="34" charset="0"/>
              </a:endParaRPr>
            </a:p>
          </p:txBody>
        </p:sp>
        <p:cxnSp>
          <p:nvCxnSpPr>
            <p:cNvPr id="24" name="23 Conector recto"/>
            <p:cNvCxnSpPr/>
            <p:nvPr/>
          </p:nvCxnSpPr>
          <p:spPr>
            <a:xfrm>
              <a:off x="6444208" y="1988840"/>
              <a:ext cx="1081087" cy="0"/>
            </a:xfrm>
            <a:prstGeom prst="line">
              <a:avLst/>
            </a:prstGeom>
            <a:ln w="38100">
              <a:solidFill>
                <a:srgbClr val="00CC00"/>
              </a:solidFill>
              <a:prstDash val="sysDot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24 Conector recto"/>
          <p:cNvCxnSpPr/>
          <p:nvPr/>
        </p:nvCxnSpPr>
        <p:spPr>
          <a:xfrm>
            <a:off x="1979712" y="3068960"/>
            <a:ext cx="9360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1403648" y="2924944"/>
            <a:ext cx="9360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3347968" y="3429000"/>
            <a:ext cx="9360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3924032" y="3456000"/>
            <a:ext cx="9360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5220176" y="2132856"/>
            <a:ext cx="9360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>
            <a:off x="5796240" y="2780928"/>
            <a:ext cx="936000" cy="0"/>
          </a:xfrm>
          <a:prstGeom prst="line">
            <a:avLst/>
          </a:prstGeom>
          <a:ln w="38100">
            <a:solidFill>
              <a:srgbClr val="00CC00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74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36512" y="-79738"/>
            <a:ext cx="9252520" cy="7325162"/>
          </a:xfrm>
          <a:prstGeom prst="rect">
            <a:avLst/>
          </a:prstGeom>
        </p:spPr>
      </p:pic>
      <p:sp>
        <p:nvSpPr>
          <p:cNvPr id="5123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9600" dirty="0">
                <a:solidFill>
                  <a:srgbClr val="990000"/>
                </a:solidFill>
                <a:latin typeface="Impact" pitchFamily="34" charset="0"/>
              </a:rPr>
              <a:t>Resultados del Plan Vive Digital en las Regiones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25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18394" r="20831"/>
          <a:stretch/>
        </p:blipFill>
        <p:spPr bwMode="auto">
          <a:xfrm>
            <a:off x="3587735" y="0"/>
            <a:ext cx="5556265" cy="685799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2" name="21 CuadroTexto"/>
          <p:cNvSpPr txBox="1"/>
          <p:nvPr/>
        </p:nvSpPr>
        <p:spPr>
          <a:xfrm>
            <a:off x="6732588" y="3463925"/>
            <a:ext cx="2232025" cy="2338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600" b="1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Nariño</a:t>
            </a:r>
            <a:endParaRPr lang="es-CO" sz="2400" b="1" dirty="0">
              <a:solidFill>
                <a:schemeClr val="bg2">
                  <a:lumMod val="25000"/>
                </a:schemeClr>
              </a:solidFill>
              <a:latin typeface="Impact" pitchFamily="34" charset="0"/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cs typeface="Arial" charset="0"/>
              </a:rPr>
              <a:t>Pasto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cs typeface="Arial" charset="0"/>
              </a:rPr>
              <a:t>Chachagüí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cs typeface="Arial" charset="0"/>
              </a:rPr>
              <a:t>Ipiales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cs typeface="Arial" charset="0"/>
              </a:rPr>
              <a:t>Túquerres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  <a:cs typeface="Arial" charset="0"/>
              </a:rPr>
              <a:t>Samaniego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6580382" y="1260950"/>
            <a:ext cx="2087562" cy="2338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Antioquia</a:t>
            </a:r>
            <a:endParaRPr lang="es-CO" sz="2400" b="1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Medellín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Rionegro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Bello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Jardín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Hispania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4140200" y="3463925"/>
            <a:ext cx="2303463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Bolívar</a:t>
            </a:r>
            <a:endParaRPr lang="es-CO" sz="2400" b="1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Cartagena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Turbaco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Calamar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María la Baja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El Carmen de Bolívar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6732588" y="5756275"/>
            <a:ext cx="1511300" cy="985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Chocó</a:t>
            </a:r>
            <a:endParaRPr lang="es-CO" sz="2400" b="1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Quibdó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4009659" y="1235075"/>
            <a:ext cx="2330450" cy="2338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600" b="1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Atlántico</a:t>
            </a:r>
            <a:endParaRPr lang="es-CO" sz="2400" b="1" dirty="0">
              <a:solidFill>
                <a:schemeClr val="bg2">
                  <a:lumMod val="50000"/>
                </a:schemeClr>
              </a:solidFill>
              <a:latin typeface="Impact" pitchFamily="34" charset="0"/>
              <a:cs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  <a:cs typeface="Arial" charset="0"/>
              </a:rPr>
              <a:t>Barranquilla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  <a:cs typeface="Arial" charset="0"/>
              </a:rPr>
              <a:t>Soledad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  <a:cs typeface="Arial" charset="0"/>
              </a:rPr>
              <a:t>Usiacurí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  <a:cs typeface="Arial" charset="0"/>
              </a:rPr>
              <a:t>Sabanalarga</a:t>
            </a:r>
          </a:p>
          <a:p>
            <a:pPr marL="285750" indent="-285750">
              <a:buFontTx/>
              <a:buChar char="-"/>
              <a:defRPr/>
            </a:pPr>
            <a:r>
              <a:rPr lang="es-CO" sz="2200" b="1" dirty="0" err="1">
                <a:solidFill>
                  <a:schemeClr val="bg2">
                    <a:lumMod val="50000"/>
                  </a:schemeClr>
                </a:solidFill>
                <a:latin typeface="Century Gothic" pitchFamily="34" charset="0"/>
                <a:cs typeface="Arial" charset="0"/>
              </a:rPr>
              <a:t>Baranoa</a:t>
            </a:r>
            <a:endParaRPr lang="es-CO" sz="2200" b="1" dirty="0">
              <a:solidFill>
                <a:schemeClr val="bg2">
                  <a:lumMod val="50000"/>
                </a:schemeClr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10" name="Rectangle 2"/>
          <p:cNvSpPr txBox="1">
            <a:spLocks/>
          </p:cNvSpPr>
          <p:nvPr/>
        </p:nvSpPr>
        <p:spPr bwMode="auto">
          <a:xfrm>
            <a:off x="0" y="-106364"/>
            <a:ext cx="9144000" cy="142192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3600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Departamentos y municipios en los que realizó la investigación:</a:t>
            </a:r>
            <a:endParaRPr lang="es-CO" altLang="es-MX" sz="3600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pic>
        <p:nvPicPr>
          <p:cNvPr id="6153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1125538"/>
            <a:ext cx="35718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3 CuadroTexto"/>
          <p:cNvSpPr txBox="1">
            <a:spLocks noChangeArrowheads="1"/>
          </p:cNvSpPr>
          <p:nvPr/>
        </p:nvSpPr>
        <p:spPr bwMode="auto">
          <a:xfrm>
            <a:off x="-2581" y="6167045"/>
            <a:ext cx="67351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200" dirty="0" smtClean="0">
                <a:latin typeface="Impact" pitchFamily="34" charset="0"/>
              </a:rPr>
              <a:t>En cada departamento se escogieron las capitales y, excepto por Chocó, los otros cuatro (4) municipios corresponden a dos (2) municipios medianos </a:t>
            </a:r>
            <a:r>
              <a:rPr lang="es-ES_tradnl" altLang="es-MX" sz="1200" dirty="0">
                <a:latin typeface="Impact" pitchFamily="34" charset="0"/>
              </a:rPr>
              <a:t>y a dos (2) municipios </a:t>
            </a:r>
            <a:r>
              <a:rPr lang="es-ES_tradnl" altLang="es-MX" sz="1200" dirty="0" smtClean="0">
                <a:latin typeface="Impact" pitchFamily="34" charset="0"/>
              </a:rPr>
              <a:t>pequeños, en </a:t>
            </a:r>
            <a:r>
              <a:rPr lang="es-ES_tradnl" altLang="es-MX" sz="1200" dirty="0">
                <a:latin typeface="Impact" pitchFamily="34" charset="0"/>
              </a:rPr>
              <a:t>términos </a:t>
            </a:r>
            <a:r>
              <a:rPr lang="es-CO" sz="1200" dirty="0">
                <a:latin typeface="Impact" pitchFamily="34" charset="0"/>
              </a:rPr>
              <a:t>del tamaño de la cabecera municipal y del </a:t>
            </a:r>
            <a:r>
              <a:rPr lang="es-CO" sz="1200" dirty="0" smtClean="0">
                <a:latin typeface="Impact" pitchFamily="34" charset="0"/>
              </a:rPr>
              <a:t>INDEMUN. </a:t>
            </a:r>
            <a:endParaRPr lang="es-CO" altLang="es-MX" sz="12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1 Grupo"/>
          <p:cNvGrpSpPr>
            <a:grpSpLocks/>
          </p:cNvGrpSpPr>
          <p:nvPr/>
        </p:nvGrpSpPr>
        <p:grpSpPr bwMode="auto">
          <a:xfrm>
            <a:off x="-684213" y="1125538"/>
            <a:ext cx="4319588" cy="3743325"/>
            <a:chOff x="-396552" y="1484784"/>
            <a:chExt cx="4176464" cy="3456384"/>
          </a:xfrm>
        </p:grpSpPr>
        <p:pic>
          <p:nvPicPr>
            <p:cNvPr id="8" name="Imagen 34" descr="C:\Users\cristina.salinas\Desktop\Eco Cristina Salinas\Proyectos\Vigentes\607-Vive Digital\RECOLECCION CUALITATIVA VIVE DIGITAL\INFORMES RECOLECCION CAMPO\MATRICES Vive Digital\FOTOGRAFIAS\jacob8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395536" y="2060848"/>
              <a:ext cx="2592000" cy="2592000"/>
            </a:xfrm>
            <a:prstGeom prst="ellipse">
              <a:avLst/>
            </a:prstGeom>
            <a:noFill/>
            <a:ln>
              <a:noFill/>
            </a:ln>
            <a:extLst/>
          </p:spPr>
        </p:pic>
        <p:graphicFrame>
          <p:nvGraphicFramePr>
            <p:cNvPr id="15" name="14 Diagrama"/>
            <p:cNvGraphicFramePr/>
            <p:nvPr/>
          </p:nvGraphicFramePr>
          <p:xfrm>
            <a:off x="-396552" y="1484784"/>
            <a:ext cx="4176464" cy="34563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</p:grpSp>
      <p:sp>
        <p:nvSpPr>
          <p:cNvPr id="7" name="Rectangle 2"/>
          <p:cNvSpPr txBox="1">
            <a:spLocks/>
          </p:cNvSpPr>
          <p:nvPr/>
        </p:nvSpPr>
        <p:spPr bwMode="auto">
          <a:xfrm>
            <a:off x="0" y="157846"/>
            <a:ext cx="9144000" cy="646331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3600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En las regiones investigamos en:</a:t>
            </a:r>
            <a:endParaRPr lang="es-CO" altLang="es-MX" sz="3600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909462964"/>
              </p:ext>
            </p:extLst>
          </p:nvPr>
        </p:nvGraphicFramePr>
        <p:xfrm>
          <a:off x="2232248" y="768689"/>
          <a:ext cx="6876256" cy="4824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250825" y="5745450"/>
            <a:ext cx="864235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>
              <a:buFont typeface="Impact" pitchFamily="34" charset="0"/>
              <a:buChar char="►"/>
              <a:defRPr/>
            </a:pPr>
            <a:r>
              <a:rPr lang="es-ES_tradnl" alt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Entrevistas y encuestas realizadas entre el 3 y el 20 de marzo de 2014, evaluando cambios entre 2010 y 2014</a:t>
            </a:r>
            <a:endParaRPr lang="es-CO" altLang="es-MX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cs typeface="Arial" charset="0"/>
            </a:endParaRPr>
          </a:p>
        </p:txBody>
      </p:sp>
      <p:sp>
        <p:nvSpPr>
          <p:cNvPr id="7174" name="20 CuadroTexto"/>
          <p:cNvSpPr>
            <a:spLocks noChangeArrowheads="1"/>
          </p:cNvSpPr>
          <p:nvPr/>
        </p:nvSpPr>
        <p:spPr bwMode="auto">
          <a:xfrm>
            <a:off x="12700" y="6248400"/>
            <a:ext cx="9131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2800" dirty="0">
                <a:solidFill>
                  <a:srgbClr val="990000"/>
                </a:solidFill>
                <a:latin typeface="Impact" pitchFamily="34" charset="0"/>
                <a:sym typeface="Webdings" pitchFamily="18" charset="2"/>
              </a:rPr>
              <a:t> </a:t>
            </a:r>
            <a:r>
              <a:rPr lang="es-ES_tradnl" sz="1600" dirty="0">
                <a:solidFill>
                  <a:srgbClr val="990000"/>
                </a:solidFill>
                <a:latin typeface="Impact" pitchFamily="34" charset="0"/>
              </a:rPr>
              <a:t>Tendencia en las regiones, no son resultados expandibles ni estadísticamente significativos</a:t>
            </a:r>
            <a:endParaRPr lang="es-CO" sz="1400" dirty="0">
              <a:solidFill>
                <a:srgbClr val="99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23528" y="908720"/>
            <a:ext cx="8545835" cy="98750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  <a:defRPr/>
            </a:pPr>
            <a:r>
              <a:rPr lang="es-ES_tradnl" sz="2600" dirty="0">
                <a:solidFill>
                  <a:srgbClr val="262626"/>
                </a:solidFill>
                <a:latin typeface="Impact" pitchFamily="34" charset="0"/>
              </a:rPr>
              <a:t>Comparando 2010 y 2014, han percibido mejoras en especial de velocidad 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1185341" y="5813371"/>
            <a:ext cx="7707139" cy="56795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_tradnl" sz="2400" dirty="0">
                <a:solidFill>
                  <a:srgbClr val="262626"/>
                </a:solidFill>
                <a:latin typeface="Impact" pitchFamily="34" charset="0"/>
              </a:rPr>
              <a:t>93</a:t>
            </a:r>
            <a:r>
              <a:rPr lang="es-ES_tradnl" sz="2400" dirty="0" smtClean="0">
                <a:solidFill>
                  <a:srgbClr val="262626"/>
                </a:solidFill>
                <a:latin typeface="Impact" pitchFamily="34" charset="0"/>
              </a:rPr>
              <a:t>% de los 107 </a:t>
            </a:r>
            <a:r>
              <a:rPr lang="es-ES_tradnl" sz="2400" dirty="0">
                <a:solidFill>
                  <a:srgbClr val="262626"/>
                </a:solidFill>
                <a:latin typeface="Impact" pitchFamily="34" charset="0"/>
              </a:rPr>
              <a:t>mejoraron su  productividad usando Internet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s-CO" sz="2400" dirty="0">
              <a:solidFill>
                <a:srgbClr val="262626"/>
              </a:solidFill>
              <a:latin typeface="Impact" pitchFamily="34" charset="0"/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 bwMode="auto">
          <a:xfrm>
            <a:off x="0" y="95290"/>
            <a:ext cx="9144000" cy="6924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3900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Esto nos dijeron las Mipymes encuestadas…</a:t>
            </a:r>
            <a:endParaRPr lang="es-CO" altLang="es-MX" sz="3900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8197" name="9 CuadroTexto"/>
          <p:cNvSpPr txBox="1">
            <a:spLocks noChangeArrowheads="1"/>
          </p:cNvSpPr>
          <p:nvPr/>
        </p:nvSpPr>
        <p:spPr bwMode="auto">
          <a:xfrm>
            <a:off x="-36513" y="6611938"/>
            <a:ext cx="194310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>
                <a:latin typeface="Impact" pitchFamily="34" charset="0"/>
              </a:rPr>
              <a:t>Fuente: Econometría Consultores</a:t>
            </a:r>
            <a:endParaRPr lang="es-CO" altLang="es-MX" sz="1000">
              <a:latin typeface="Impact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292080" y="2101493"/>
            <a:ext cx="3635896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r">
              <a:spcBef>
                <a:spcPts val="600"/>
              </a:spcBef>
              <a:spcAft>
                <a:spcPts val="600"/>
              </a:spcAft>
              <a:buFont typeface="Impact" pitchFamily="34" charset="0"/>
              <a:buChar char="◄"/>
              <a:defRPr/>
            </a:pPr>
            <a:r>
              <a:rPr lang="es-CO" sz="23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De las empresas que efectivamente cuentan con un dispositivo que les permite conectarse a internet, el 60.75% </a:t>
            </a:r>
            <a:r>
              <a:rPr lang="es-CO" sz="23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tenía </a:t>
            </a:r>
            <a:r>
              <a:rPr lang="es-CO" sz="23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servicio de internet en su establecimiento en 2010. Para 2014, el 100% </a:t>
            </a:r>
            <a:r>
              <a:rPr lang="es-CO" sz="23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de </a:t>
            </a:r>
            <a:r>
              <a:rPr lang="es-CO" sz="23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éstas cuenta con </a:t>
            </a:r>
            <a:r>
              <a:rPr lang="es-CO" sz="23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internet </a:t>
            </a:r>
            <a:endParaRPr lang="es-ES_tradnl" sz="2300" dirty="0">
              <a:solidFill>
                <a:schemeClr val="bg2">
                  <a:lumMod val="25000"/>
                </a:schemeClr>
              </a:solidFill>
              <a:latin typeface="Impact" pitchFamily="34" charset="0"/>
              <a:cs typeface="Arial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627313" y="6442075"/>
            <a:ext cx="6337300" cy="442913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ES_tradnl" sz="2000" dirty="0">
                <a:solidFill>
                  <a:srgbClr val="990000"/>
                </a:solidFill>
                <a:latin typeface="Impact" pitchFamily="34" charset="0"/>
                <a:cs typeface="Arial" charset="0"/>
                <a:sym typeface="Webdings"/>
              </a:rPr>
              <a:t> </a:t>
            </a:r>
            <a:r>
              <a:rPr lang="es-ES_tradnl" sz="1200" dirty="0">
                <a:solidFill>
                  <a:srgbClr val="990000"/>
                </a:solidFill>
                <a:latin typeface="Impact" pitchFamily="34" charset="0"/>
                <a:cs typeface="Arial" charset="0"/>
              </a:rPr>
              <a:t>Tendencia en las regiones, no son resultados expandibles ni estadísticamente significativos</a:t>
            </a:r>
            <a:endParaRPr lang="es-CO" sz="1050" dirty="0">
              <a:solidFill>
                <a:srgbClr val="990000"/>
              </a:solidFill>
              <a:latin typeface="Impact" pitchFamily="34" charset="0"/>
              <a:cs typeface="Arial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-411561" y="2276872"/>
            <a:ext cx="5991673" cy="2851267"/>
            <a:chOff x="-180528" y="2500970"/>
            <a:chExt cx="5991673" cy="2851267"/>
          </a:xfrm>
        </p:grpSpPr>
        <p:graphicFrame>
          <p:nvGraphicFramePr>
            <p:cNvPr id="12" name="4 Gráfic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68388335"/>
                </p:ext>
              </p:extLst>
            </p:nvPr>
          </p:nvGraphicFramePr>
          <p:xfrm>
            <a:off x="-180528" y="2500970"/>
            <a:ext cx="5991673" cy="28512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1 CuadroTexto"/>
            <p:cNvSpPr txBox="1"/>
            <p:nvPr/>
          </p:nvSpPr>
          <p:spPr>
            <a:xfrm>
              <a:off x="1043608" y="3203684"/>
              <a:ext cx="3240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>
                  <a:solidFill>
                    <a:schemeClr val="bg1"/>
                  </a:solidFill>
                  <a:latin typeface="Impact" pitchFamily="34" charset="0"/>
                </a:rPr>
                <a:t>107</a:t>
              </a:r>
              <a:endParaRPr lang="es-CO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043608" y="3851756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 smtClean="0">
                  <a:solidFill>
                    <a:schemeClr val="bg1"/>
                  </a:solidFill>
                  <a:latin typeface="Impact" pitchFamily="34" charset="0"/>
                </a:rPr>
                <a:t>65</a:t>
              </a:r>
              <a:endParaRPr lang="es-CO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251519" y="1412776"/>
            <a:ext cx="5544444" cy="173664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2600" dirty="0" smtClean="0">
                <a:solidFill>
                  <a:srgbClr val="1E1C11"/>
                </a:solidFill>
                <a:latin typeface="Impact" pitchFamily="34" charset="0"/>
              </a:rPr>
              <a:t>30%</a:t>
            </a:r>
            <a:r>
              <a:rPr lang="es-CO" sz="2000" dirty="0" smtClean="0">
                <a:solidFill>
                  <a:srgbClr val="1E1C11"/>
                </a:solidFill>
                <a:latin typeface="Impact" pitchFamily="34" charset="0"/>
              </a:rPr>
              <a:t> </a:t>
            </a:r>
            <a:r>
              <a:rPr lang="es-CO" sz="1600" dirty="0" smtClean="0">
                <a:solidFill>
                  <a:srgbClr val="1E1C11"/>
                </a:solidFill>
                <a:latin typeface="Impact" pitchFamily="34" charset="0"/>
              </a:rPr>
              <a:t>(6/20)</a:t>
            </a:r>
            <a:r>
              <a:rPr lang="es-CO" sz="2000" dirty="0" smtClean="0">
                <a:solidFill>
                  <a:srgbClr val="1E1C11"/>
                </a:solidFill>
                <a:latin typeface="Impact" pitchFamily="34" charset="0"/>
              </a:rPr>
              <a:t> </a:t>
            </a:r>
            <a:r>
              <a:rPr lang="es-CO" sz="2200" dirty="0" smtClean="0">
                <a:solidFill>
                  <a:srgbClr val="1E1C11"/>
                </a:solidFill>
                <a:latin typeface="Impact" pitchFamily="34" charset="0"/>
              </a:rPr>
              <a:t>tiene </a:t>
            </a:r>
            <a:r>
              <a:rPr lang="es-CO" sz="2200" dirty="0">
                <a:solidFill>
                  <a:srgbClr val="1E1C11"/>
                </a:solidFill>
                <a:latin typeface="Impact" pitchFamily="34" charset="0"/>
              </a:rPr>
              <a:t>conexión permanentemente, </a:t>
            </a:r>
            <a:r>
              <a:rPr lang="es-CO" sz="2600" dirty="0" smtClean="0">
                <a:solidFill>
                  <a:srgbClr val="1E1C11"/>
                </a:solidFill>
                <a:latin typeface="Impact" pitchFamily="34" charset="0"/>
              </a:rPr>
              <a:t>55% </a:t>
            </a:r>
            <a:r>
              <a:rPr lang="es-CO" sz="1600" dirty="0" smtClean="0">
                <a:solidFill>
                  <a:srgbClr val="1E1C11"/>
                </a:solidFill>
                <a:latin typeface="Impact" pitchFamily="34" charset="0"/>
              </a:rPr>
              <a:t>(11/20)</a:t>
            </a:r>
            <a:r>
              <a:rPr lang="es-CO" sz="2000" dirty="0" smtClean="0">
                <a:solidFill>
                  <a:srgbClr val="1E1C11"/>
                </a:solidFill>
                <a:latin typeface="Impact" pitchFamily="34" charset="0"/>
              </a:rPr>
              <a:t> </a:t>
            </a:r>
            <a:r>
              <a:rPr lang="es-CO" sz="2200" dirty="0" smtClean="0">
                <a:solidFill>
                  <a:srgbClr val="1E1C11"/>
                </a:solidFill>
                <a:latin typeface="Impact" pitchFamily="34" charset="0"/>
              </a:rPr>
              <a:t>reporta interrupciones periódicas. Las restantes </a:t>
            </a:r>
            <a:r>
              <a:rPr lang="es-CO" sz="1600" dirty="0" smtClean="0">
                <a:solidFill>
                  <a:srgbClr val="1E1C11"/>
                </a:solidFill>
                <a:latin typeface="Impact" pitchFamily="34" charset="0"/>
              </a:rPr>
              <a:t>(3/20) </a:t>
            </a:r>
            <a:r>
              <a:rPr lang="es-CO" sz="2200" dirty="0" smtClean="0">
                <a:solidFill>
                  <a:srgbClr val="1E1C11"/>
                </a:solidFill>
                <a:latin typeface="Impact" pitchFamily="34" charset="0"/>
              </a:rPr>
              <a:t>tienen mínimas interrupciones. </a:t>
            </a:r>
            <a:r>
              <a:rPr lang="es-CO" sz="1100" dirty="0" smtClean="0">
                <a:solidFill>
                  <a:srgbClr val="1E1C11"/>
                </a:solidFill>
                <a:latin typeface="Impact" pitchFamily="34" charset="0"/>
              </a:rPr>
              <a:t>(1 no tiene internet actualmente)</a:t>
            </a:r>
            <a:endParaRPr lang="es-CO" sz="2000" dirty="0">
              <a:solidFill>
                <a:srgbClr val="1E1C11"/>
              </a:solidFill>
              <a:latin typeface="Impact" pitchFamily="34" charset="0"/>
            </a:endParaRPr>
          </a:p>
        </p:txBody>
      </p:sp>
      <p:grpSp>
        <p:nvGrpSpPr>
          <p:cNvPr id="10245" name="10 Grupo"/>
          <p:cNvGrpSpPr>
            <a:grpSpLocks/>
          </p:cNvGrpSpPr>
          <p:nvPr/>
        </p:nvGrpSpPr>
        <p:grpSpPr bwMode="auto">
          <a:xfrm>
            <a:off x="31404" y="4653136"/>
            <a:ext cx="1875184" cy="1175001"/>
            <a:chOff x="4427984" y="2060848"/>
            <a:chExt cx="4427853" cy="2619902"/>
          </a:xfrm>
        </p:grpSpPr>
        <p:pic>
          <p:nvPicPr>
            <p:cNvPr id="12" name="Picture 6" descr="C:\Users\luisa.riveros\AppData\Local\Microsoft\Windows\Temporary Internet Files\Content.IE5\47I9BDTW\MC900428289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6156176" y="2060848"/>
              <a:ext cx="2699661" cy="2376264"/>
            </a:xfrm>
            <a:prstGeom prst="rect">
              <a:avLst/>
            </a:prstGeom>
            <a:noFill/>
            <a:extLst/>
          </p:spPr>
        </p:pic>
        <p:pic>
          <p:nvPicPr>
            <p:cNvPr id="13" name="Picture 7" descr="C:\Users\luisa.riveros\AppData\Local\Microsoft\Windows\Temporary Internet Files\Content.IE5\57ULAEJR\MC900290124[1].wmf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427984" y="2897217"/>
              <a:ext cx="2012887" cy="1783533"/>
            </a:xfrm>
            <a:prstGeom prst="rect">
              <a:avLst/>
            </a:prstGeom>
            <a:noFill/>
            <a:extLst/>
          </p:spPr>
        </p:pic>
      </p:grpSp>
      <p:sp>
        <p:nvSpPr>
          <p:cNvPr id="10246" name="Rectangle 2"/>
          <p:cNvSpPr txBox="1">
            <a:spLocks/>
          </p:cNvSpPr>
          <p:nvPr/>
        </p:nvSpPr>
        <p:spPr bwMode="auto">
          <a:xfrm>
            <a:off x="0" y="-34300"/>
            <a:ext cx="9144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s-MX" sz="4400" dirty="0">
                <a:solidFill>
                  <a:srgbClr val="990000"/>
                </a:solidFill>
                <a:latin typeface="Impact" pitchFamily="34" charset="0"/>
              </a:rPr>
              <a:t>En los </a:t>
            </a:r>
            <a:r>
              <a:rPr lang="es-ES_tradnl" altLang="es-MX" sz="4400" dirty="0" smtClean="0">
                <a:solidFill>
                  <a:srgbClr val="990000"/>
                </a:solidFill>
                <a:latin typeface="Impact" pitchFamily="34" charset="0"/>
              </a:rPr>
              <a:t>colegios oficiales encuestados </a:t>
            </a:r>
            <a:r>
              <a:rPr lang="es-ES_tradnl" altLang="es-MX" sz="4400" dirty="0">
                <a:solidFill>
                  <a:srgbClr val="990000"/>
                </a:solidFill>
                <a:latin typeface="Impact" pitchFamily="34" charset="0"/>
              </a:rPr>
              <a:t>encontramos que …</a:t>
            </a:r>
            <a:endParaRPr lang="es-CO" altLang="es-MX" sz="4400" dirty="0">
              <a:solidFill>
                <a:srgbClr val="990000"/>
              </a:solidFill>
              <a:latin typeface="Impact" pitchFamily="34" charset="0"/>
            </a:endParaRPr>
          </a:p>
        </p:txBody>
      </p:sp>
      <p:sp>
        <p:nvSpPr>
          <p:cNvPr id="10247" name="14 CuadroTexto"/>
          <p:cNvSpPr txBox="1">
            <a:spLocks noChangeArrowheads="1"/>
          </p:cNvSpPr>
          <p:nvPr/>
        </p:nvSpPr>
        <p:spPr bwMode="auto">
          <a:xfrm>
            <a:off x="-36513" y="6639322"/>
            <a:ext cx="194310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 dirty="0">
                <a:latin typeface="Impact" pitchFamily="34" charset="0"/>
              </a:rPr>
              <a:t>Fuente: Econometría Consultores</a:t>
            </a:r>
            <a:endParaRPr lang="es-CO" altLang="es-MX" sz="1000" dirty="0">
              <a:latin typeface="Impact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12160" y="1412776"/>
            <a:ext cx="2879428" cy="166854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63% </a:t>
            </a:r>
            <a:r>
              <a:rPr lang="es-CO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(12/19) </a:t>
            </a:r>
            <a:r>
              <a:rPr lang="es-CO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Considera </a:t>
            </a:r>
            <a:r>
              <a:rPr lang="es-CO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que la velocidad del internet ha </a:t>
            </a:r>
            <a:r>
              <a:rPr lang="es-CO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mejorado </a:t>
            </a:r>
            <a:r>
              <a:rPr lang="es-CO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rPr>
              <a:t>(2 no tenían Internet en alguno de los dos periodos así que no pudieron comparar)</a:t>
            </a:r>
            <a:endParaRPr lang="es-CO" sz="1100" dirty="0">
              <a:latin typeface="Arial" charset="0"/>
              <a:cs typeface="Arial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707904" y="6237312"/>
            <a:ext cx="5472608" cy="646986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ES_tradnl" sz="2000" dirty="0">
                <a:solidFill>
                  <a:srgbClr val="990000"/>
                </a:solidFill>
                <a:latin typeface="Impact" pitchFamily="34" charset="0"/>
                <a:cs typeface="Arial" charset="0"/>
                <a:sym typeface="Webdings"/>
              </a:rPr>
              <a:t> </a:t>
            </a:r>
            <a:r>
              <a:rPr lang="es-ES_tradnl" sz="1200" dirty="0">
                <a:solidFill>
                  <a:srgbClr val="990000"/>
                </a:solidFill>
                <a:latin typeface="Impact" pitchFamily="34" charset="0"/>
                <a:cs typeface="Arial" charset="0"/>
              </a:rPr>
              <a:t>Tendencia en las regiones, no son resultados expandibles ni estadísticamente significativos</a:t>
            </a:r>
            <a:endParaRPr lang="es-CO" sz="1050" dirty="0">
              <a:solidFill>
                <a:srgbClr val="990000"/>
              </a:solidFill>
              <a:latin typeface="Impact" pitchFamily="34" charset="0"/>
              <a:cs typeface="Arial" charset="0"/>
            </a:endParaRP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-36512" y="6495147"/>
            <a:ext cx="43211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 dirty="0" smtClean="0">
                <a:latin typeface="Impact" pitchFamily="34" charset="0"/>
              </a:rPr>
              <a:t>Los números en paréntesis corresponden a la proporción de colegios</a:t>
            </a:r>
            <a:endParaRPr lang="es-CO" altLang="es-MX" sz="1000" dirty="0">
              <a:latin typeface="Impact" pitchFamily="34" charset="0"/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042911" y="3140968"/>
            <a:ext cx="8137601" cy="3305169"/>
            <a:chOff x="1042911" y="3220175"/>
            <a:chExt cx="8137601" cy="3305169"/>
          </a:xfrm>
        </p:grpSpPr>
        <p:sp>
          <p:nvSpPr>
            <p:cNvPr id="3" name="2 Rectángulo"/>
            <p:cNvSpPr/>
            <p:nvPr/>
          </p:nvSpPr>
          <p:spPr>
            <a:xfrm>
              <a:off x="3852915" y="3393632"/>
              <a:ext cx="5327597" cy="6186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42925" indent="-542925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Font typeface="Impact" pitchFamily="34" charset="0"/>
                <a:buChar char="◄"/>
                <a:defRPr/>
              </a:pPr>
              <a:r>
                <a:rPr lang="es-ES_tradnl" sz="3000" dirty="0" smtClean="0">
                  <a:solidFill>
                    <a:schemeClr val="bg2">
                      <a:lumMod val="50000"/>
                    </a:schemeClr>
                  </a:solidFill>
                  <a:latin typeface="Impact" pitchFamily="34" charset="0"/>
                  <a:cs typeface="Arial" charset="0"/>
                </a:rPr>
                <a:t>Tiene el servicio</a:t>
              </a:r>
              <a:endParaRPr lang="es-ES_tradnl" sz="3000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1042911" y="3220175"/>
              <a:ext cx="4321176" cy="1041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s-ES_tradnl" sz="6000" dirty="0" smtClean="0">
                  <a:solidFill>
                    <a:schemeClr val="bg2">
                      <a:lumMod val="50000"/>
                    </a:schemeClr>
                  </a:solidFill>
                  <a:latin typeface="Impact" pitchFamily="34" charset="0"/>
                  <a:cs typeface="Arial" charset="0"/>
                </a:rPr>
                <a:t>95%</a:t>
              </a:r>
              <a:r>
                <a:rPr lang="es-ES_tradnl" sz="1400" dirty="0" smtClean="0">
                  <a:solidFill>
                    <a:schemeClr val="bg2">
                      <a:lumMod val="50000"/>
                    </a:schemeClr>
                  </a:solidFill>
                  <a:latin typeface="Impact" pitchFamily="34" charset="0"/>
                  <a:cs typeface="Arial" charset="0"/>
                </a:rPr>
                <a:t>(20/21)</a:t>
              </a:r>
              <a:endParaRPr lang="es-CO" sz="1400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1042912" y="4194960"/>
              <a:ext cx="4321176" cy="1041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s-ES_tradnl" sz="6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cs typeface="Arial" charset="0"/>
                </a:rPr>
                <a:t>84%</a:t>
              </a:r>
              <a:r>
                <a:rPr lang="es-ES_tradnl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cs typeface="Arial" charset="0"/>
                </a:rPr>
                <a:t>(16/19)</a:t>
              </a:r>
              <a:endParaRPr lang="es-CO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3852616" y="4228287"/>
              <a:ext cx="5327896" cy="10931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42925" indent="-542925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Font typeface="Impact" pitchFamily="34" charset="0"/>
                <a:buChar char="◄"/>
                <a:defRPr/>
              </a:pPr>
              <a:r>
                <a:rPr lang="es-CO" sz="3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cs typeface="Arial" charset="0"/>
                </a:rPr>
                <a:t>Dice que </a:t>
              </a:r>
              <a:r>
                <a:rPr lang="es-CO" sz="3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cs typeface="Arial" charset="0"/>
                </a:rPr>
                <a:t>ha facilitado la labor de los docentes</a:t>
              </a:r>
              <a:endParaRPr lang="es-ES_tradnl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1042911" y="5308407"/>
              <a:ext cx="4321176" cy="10414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s-ES_tradnl" sz="6000" dirty="0" smtClean="0">
                  <a:solidFill>
                    <a:schemeClr val="bg2">
                      <a:lumMod val="25000"/>
                    </a:schemeClr>
                  </a:solidFill>
                  <a:latin typeface="Impact" pitchFamily="34" charset="0"/>
                  <a:cs typeface="Arial" charset="0"/>
                </a:rPr>
                <a:t>68</a:t>
              </a:r>
              <a:r>
                <a:rPr lang="es-ES_tradnl" sz="6000" dirty="0">
                  <a:solidFill>
                    <a:schemeClr val="bg2">
                      <a:lumMod val="25000"/>
                    </a:schemeClr>
                  </a:solidFill>
                  <a:latin typeface="Impact" pitchFamily="34" charset="0"/>
                  <a:cs typeface="Arial" charset="0"/>
                </a:rPr>
                <a:t>%</a:t>
              </a:r>
              <a:r>
                <a:rPr lang="es-ES_tradnl" sz="1400" dirty="0">
                  <a:solidFill>
                    <a:schemeClr val="bg2">
                      <a:lumMod val="25000"/>
                    </a:schemeClr>
                  </a:solidFill>
                  <a:latin typeface="Impact" pitchFamily="34" charset="0"/>
                  <a:cs typeface="Arial" charset="0"/>
                </a:rPr>
                <a:t>(16/19)</a:t>
              </a:r>
              <a:endParaRPr lang="es-CO" sz="1400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3852617" y="5380415"/>
              <a:ext cx="5327895" cy="11449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42925" indent="-542925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Font typeface="Impact" pitchFamily="34" charset="0"/>
                <a:buChar char="◄"/>
                <a:defRPr/>
              </a:pPr>
              <a:r>
                <a:rPr lang="es-CO" sz="3000" dirty="0" smtClean="0">
                  <a:solidFill>
                    <a:schemeClr val="bg2">
                      <a:lumMod val="25000"/>
                    </a:schemeClr>
                  </a:solidFill>
                  <a:latin typeface="Impact" pitchFamily="34" charset="0"/>
                  <a:cs typeface="Arial" charset="0"/>
                </a:rPr>
                <a:t>Señala </a:t>
              </a:r>
              <a:r>
                <a:rPr lang="es-CO" sz="3000" dirty="0">
                  <a:solidFill>
                    <a:schemeClr val="bg2">
                      <a:lumMod val="25000"/>
                    </a:schemeClr>
                  </a:solidFill>
                  <a:latin typeface="Impact" pitchFamily="34" charset="0"/>
                  <a:cs typeface="Arial" charset="0"/>
                </a:rPr>
                <a:t>que ha mejorado los procesos de aprendizaje </a:t>
              </a:r>
              <a:endParaRPr lang="es-ES_tradnl" sz="30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</p:grpSp>
      <p:sp>
        <p:nvSpPr>
          <p:cNvPr id="21" name="20 Rectángulo"/>
          <p:cNvSpPr/>
          <p:nvPr/>
        </p:nvSpPr>
        <p:spPr>
          <a:xfrm>
            <a:off x="35496" y="3933056"/>
            <a:ext cx="2160239" cy="72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_tradnl" sz="40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INTERNET</a:t>
            </a:r>
            <a:endParaRPr lang="es-ES_tradnl" sz="4000" dirty="0">
              <a:solidFill>
                <a:schemeClr val="bg2">
                  <a:lumMod val="25000"/>
                </a:schemeClr>
              </a:solidFill>
              <a:latin typeface="Impac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8 Rectángulo"/>
          <p:cNvSpPr>
            <a:spLocks noChangeArrowheads="1"/>
          </p:cNvSpPr>
          <p:nvPr/>
        </p:nvSpPr>
        <p:spPr bwMode="auto">
          <a:xfrm>
            <a:off x="3059981" y="2139950"/>
            <a:ext cx="2736155" cy="58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s-ES_tradnl" sz="2800" dirty="0" smtClean="0">
                <a:solidFill>
                  <a:srgbClr val="262626"/>
                </a:solidFill>
                <a:latin typeface="Impact" pitchFamily="34" charset="0"/>
              </a:rPr>
              <a:t>…Que </a:t>
            </a:r>
            <a:r>
              <a:rPr lang="es-ES_tradnl" sz="2800" dirty="0">
                <a:solidFill>
                  <a:srgbClr val="262626"/>
                </a:solidFill>
                <a:latin typeface="Impact" pitchFamily="34" charset="0"/>
              </a:rPr>
              <a:t>el  Internet:</a:t>
            </a:r>
          </a:p>
        </p:txBody>
      </p:sp>
      <p:sp>
        <p:nvSpPr>
          <p:cNvPr id="11" name="Rectangle 2"/>
          <p:cNvSpPr txBox="1">
            <a:spLocks/>
          </p:cNvSpPr>
          <p:nvPr/>
        </p:nvSpPr>
        <p:spPr bwMode="auto">
          <a:xfrm>
            <a:off x="0" y="-27384"/>
            <a:ext cx="9144000" cy="20313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4200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Los 21 representantes de la institucionalidad TIC en las regiones también opinaron…</a:t>
            </a:r>
            <a:endParaRPr lang="es-CO" altLang="es-MX" sz="4200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4925" y="2139950"/>
            <a:ext cx="2808288" cy="10264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sz="28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… </a:t>
            </a:r>
            <a:r>
              <a:rPr lang="es-ES_tradnl" sz="28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Que </a:t>
            </a:r>
            <a:r>
              <a:rPr lang="es-ES_tradnl" sz="28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la telefonía móvil: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2789238" y="4365104"/>
            <a:ext cx="2987675" cy="18490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dirty="0" smtClean="0">
                <a:solidFill>
                  <a:srgbClr val="262626"/>
                </a:solidFill>
                <a:latin typeface="Impact" pitchFamily="34" charset="0"/>
              </a:rPr>
              <a:t>Con base en sus opiniones,  se identifican diferencias </a:t>
            </a:r>
            <a:r>
              <a:rPr lang="es-ES_tradnl" dirty="0">
                <a:solidFill>
                  <a:srgbClr val="262626"/>
                </a:solidFill>
                <a:latin typeface="Impact" pitchFamily="34" charset="0"/>
              </a:rPr>
              <a:t>de calidad según tamaño de municipios y entre sector rural y urbano</a:t>
            </a:r>
          </a:p>
        </p:txBody>
      </p:sp>
      <p:sp>
        <p:nvSpPr>
          <p:cNvPr id="2" name="1 Rectángulo redondeado"/>
          <p:cNvSpPr/>
          <p:nvPr/>
        </p:nvSpPr>
        <p:spPr>
          <a:xfrm>
            <a:off x="107950" y="3284538"/>
            <a:ext cx="2590800" cy="78581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dirty="0">
                <a:solidFill>
                  <a:srgbClr val="262626"/>
                </a:solidFill>
                <a:latin typeface="Impact" pitchFamily="34" charset="0"/>
              </a:rPr>
              <a:t>Mejora comunicación con familia y amigos 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107950" y="4352925"/>
            <a:ext cx="2590800" cy="78581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dirty="0">
                <a:solidFill>
                  <a:srgbClr val="262626"/>
                </a:solidFill>
                <a:latin typeface="Impact" pitchFamily="34" charset="0"/>
              </a:rPr>
              <a:t>Facilita negocios y  búsqueda de trabajo 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107950" y="5434013"/>
            <a:ext cx="2590800" cy="78581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dirty="0">
                <a:solidFill>
                  <a:srgbClr val="262626"/>
                </a:solidFill>
                <a:latin typeface="Impact" pitchFamily="34" charset="0"/>
              </a:rPr>
              <a:t>Mejora condiciones de seguridad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2789238" y="3302000"/>
            <a:ext cx="2989262" cy="80092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dirty="0" smtClean="0">
                <a:solidFill>
                  <a:srgbClr val="262626"/>
                </a:solidFill>
                <a:latin typeface="Impact" pitchFamily="34" charset="0"/>
              </a:rPr>
              <a:t>Mejora </a:t>
            </a:r>
            <a:r>
              <a:rPr lang="es-ES_tradnl" dirty="0">
                <a:solidFill>
                  <a:srgbClr val="262626"/>
                </a:solidFill>
                <a:latin typeface="Impact" pitchFamily="34" charset="0"/>
              </a:rPr>
              <a:t>la educación y el acceso al conocimiento</a:t>
            </a:r>
          </a:p>
        </p:txBody>
      </p:sp>
      <p:sp>
        <p:nvSpPr>
          <p:cNvPr id="11274" name="11 CuadroTexto"/>
          <p:cNvSpPr txBox="1">
            <a:spLocks noChangeArrowheads="1"/>
          </p:cNvSpPr>
          <p:nvPr/>
        </p:nvSpPr>
        <p:spPr bwMode="auto">
          <a:xfrm>
            <a:off x="-36513" y="6611938"/>
            <a:ext cx="194310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>
                <a:latin typeface="Impact" pitchFamily="34" charset="0"/>
              </a:rPr>
              <a:t>Fuente: Econometría Consultores</a:t>
            </a:r>
            <a:endParaRPr lang="es-CO" altLang="es-MX" sz="1000">
              <a:latin typeface="Impact" pitchFamily="34" charset="0"/>
            </a:endParaRPr>
          </a:p>
        </p:txBody>
      </p:sp>
      <p:pic>
        <p:nvPicPr>
          <p:cNvPr id="14" name="Imagen 31" descr="C:\Users\cristina.salinas\Desktop\Eco Cristina Salinas\Proyectos\Vigentes\607-Vive Digital\RECOLECCION CUALITATIVA VIVE DIGITAL\INFORMES RECOLECCION CAMPO\MATRICES Vive Digital\FOTOGRAFIAS\barranquilla1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 l="3404" t="2879" r="3403" b="3140"/>
          <a:stretch>
            <a:fillRect/>
          </a:stretch>
        </p:blipFill>
        <p:spPr bwMode="auto">
          <a:xfrm>
            <a:off x="5944084" y="3429000"/>
            <a:ext cx="3092412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11276" name="16 Rectángulo"/>
          <p:cNvSpPr>
            <a:spLocks noChangeArrowheads="1"/>
          </p:cNvSpPr>
          <p:nvPr/>
        </p:nvSpPr>
        <p:spPr bwMode="auto">
          <a:xfrm>
            <a:off x="5940425" y="2979738"/>
            <a:ext cx="31686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4000"/>
              </a:lnSpc>
            </a:pPr>
            <a:r>
              <a:rPr lang="es-ES_tradnl">
                <a:solidFill>
                  <a:srgbClr val="990000"/>
                </a:solidFill>
                <a:latin typeface="Impact" pitchFamily="34" charset="0"/>
              </a:rPr>
              <a:t>PVD - Atlántico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7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2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3" grpId="0"/>
      <p:bldP spid="15" grpId="0" animBg="1"/>
      <p:bldP spid="2" grpId="0" animBg="1"/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>
            <a:grpSpLocks/>
          </p:cNvGrpSpPr>
          <p:nvPr/>
        </p:nvGrpSpPr>
        <p:grpSpPr bwMode="auto">
          <a:xfrm>
            <a:off x="4781550" y="3581102"/>
            <a:ext cx="4038600" cy="3016250"/>
            <a:chOff x="4716016" y="3477464"/>
            <a:chExt cx="4039646" cy="3017684"/>
          </a:xfrm>
        </p:grpSpPr>
        <p:pic>
          <p:nvPicPr>
            <p:cNvPr id="12" name="Imagen 26" descr="C:\Users\cristina.salinas\Desktop\Eco Cristina Salinas\Proyectos\Vigentes\607-Vive Digital\RECOLECCION CUALITATIVA VIVE DIGITAL\INFORMES RECOLECCION CAMPO\MATRICES Vive Digital\FOTOGRAFIAS\pasto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/>
            </a:blip>
            <a:srcRect l="445" t="-1" r="4760" b="398"/>
            <a:stretch/>
          </p:blipFill>
          <p:spPr bwMode="auto">
            <a:xfrm>
              <a:off x="4716016" y="3477464"/>
              <a:ext cx="4039646" cy="301768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/>
          </p:spPr>
        </p:pic>
        <p:sp>
          <p:nvSpPr>
            <p:cNvPr id="12297" name="Text Box 10"/>
            <p:cNvSpPr txBox="1">
              <a:spLocks noChangeArrowheads="1"/>
            </p:cNvSpPr>
            <p:nvPr/>
          </p:nvSpPr>
          <p:spPr bwMode="auto">
            <a:xfrm>
              <a:off x="4788024" y="6165304"/>
              <a:ext cx="17916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s-CO" altLang="es-MX" sz="1200" dirty="0">
                  <a:solidFill>
                    <a:schemeClr val="bg2"/>
                  </a:solidFill>
                  <a:latin typeface="Impact" pitchFamily="34" charset="0"/>
                </a:rPr>
                <a:t>Nariño</a:t>
              </a:r>
            </a:p>
          </p:txBody>
        </p:sp>
      </p:grpSp>
      <p:sp>
        <p:nvSpPr>
          <p:cNvPr id="11" name="Rectangle 2"/>
          <p:cNvSpPr txBox="1">
            <a:spLocks/>
          </p:cNvSpPr>
          <p:nvPr/>
        </p:nvSpPr>
        <p:spPr bwMode="auto">
          <a:xfrm>
            <a:off x="34925" y="44624"/>
            <a:ext cx="9074150" cy="14465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La mayoría de usuarios de los </a:t>
            </a:r>
            <a:r>
              <a:rPr lang="es-ES_tradnl" altLang="es-MX" dirty="0" smtClean="0">
                <a:solidFill>
                  <a:srgbClr val="990000"/>
                </a:solidFill>
                <a:latin typeface="Impact" pitchFamily="34" charset="0"/>
              </a:rPr>
              <a:t>Puntos </a:t>
            </a:r>
            <a:r>
              <a:rPr lang="es-ES_tradnl" altLang="es-MX" dirty="0">
                <a:solidFill>
                  <a:srgbClr val="990000"/>
                </a:solidFill>
                <a:latin typeface="Impact" pitchFamily="34" charset="0"/>
              </a:rPr>
              <a:t>Vive Digital </a:t>
            </a:r>
            <a:r>
              <a:rPr lang="es-CO" altLang="es-MX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nos </a:t>
            </a:r>
            <a:r>
              <a:rPr lang="es-CO" altLang="es-MX" dirty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dijeron que Internet</a:t>
            </a:r>
            <a:r>
              <a:rPr lang="es-CO" altLang="es-MX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…</a:t>
            </a:r>
            <a:endParaRPr lang="es-CO" altLang="es-MX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4925" y="3413125"/>
            <a:ext cx="4537075" cy="33554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14000"/>
              </a:lnSpc>
              <a:defRPr/>
            </a:pPr>
            <a:r>
              <a:rPr lang="es-CO" sz="30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Los más jóvenes son </a:t>
            </a:r>
            <a:r>
              <a:rPr lang="es-CO" sz="3600" dirty="0">
                <a:solidFill>
                  <a:srgbClr val="666633"/>
                </a:solidFill>
                <a:latin typeface="Impact" pitchFamily="34" charset="0"/>
                <a:cs typeface="Arial" charset="0"/>
              </a:rPr>
              <a:t>Nativos Digitales: </a:t>
            </a:r>
          </a:p>
          <a:p>
            <a:pPr algn="r">
              <a:lnSpc>
                <a:spcPct val="114000"/>
              </a:lnSpc>
              <a:defRPr/>
            </a:pPr>
            <a:r>
              <a:rPr lang="es-ES_tradnl" sz="30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El acceso a Kioscos y Puntos les facilitó la vida pero no es </a:t>
            </a:r>
            <a:r>
              <a:rPr lang="es-ES_tradnl" sz="30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su primer contacto </a:t>
            </a:r>
            <a:r>
              <a:rPr lang="es-ES_tradnl" sz="30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con las TIC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93675" y="1773238"/>
            <a:ext cx="8194675" cy="62706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Mejora su educación y acceso al conocimiento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79388" y="2566988"/>
            <a:ext cx="8172450" cy="62706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defRPr/>
            </a:pPr>
            <a:r>
              <a:rPr lang="es-ES_tradnl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Mejora su comunicación con familiares y amigos </a:t>
            </a:r>
          </a:p>
        </p:txBody>
      </p:sp>
      <p:sp>
        <p:nvSpPr>
          <p:cNvPr id="12295" name="16 CuadroTexto"/>
          <p:cNvSpPr txBox="1">
            <a:spLocks noChangeArrowheads="1"/>
          </p:cNvSpPr>
          <p:nvPr/>
        </p:nvSpPr>
        <p:spPr bwMode="auto">
          <a:xfrm>
            <a:off x="-36513" y="6611938"/>
            <a:ext cx="194310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>
                <a:latin typeface="Impact" pitchFamily="34" charset="0"/>
              </a:rPr>
              <a:t>Fuente: Econometría Consultores</a:t>
            </a:r>
            <a:endParaRPr lang="es-CO" altLang="es-MX" sz="100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60338" y="1482725"/>
            <a:ext cx="4341812" cy="10556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CO" sz="2500" dirty="0">
                <a:solidFill>
                  <a:srgbClr val="262626"/>
                </a:solidFill>
                <a:latin typeface="Impact" pitchFamily="34" charset="0"/>
              </a:rPr>
              <a:t>Alto costo </a:t>
            </a:r>
            <a:r>
              <a:rPr lang="es-CO" sz="2500" dirty="0" smtClean="0">
                <a:solidFill>
                  <a:srgbClr val="262626"/>
                </a:solidFill>
                <a:latin typeface="Impact" pitchFamily="34" charset="0"/>
              </a:rPr>
              <a:t>de Internet </a:t>
            </a:r>
            <a:r>
              <a:rPr lang="es-CO" sz="2500" dirty="0">
                <a:solidFill>
                  <a:srgbClr val="262626"/>
                </a:solidFill>
                <a:latin typeface="Impact" pitchFamily="34" charset="0"/>
              </a:rPr>
              <a:t>para  estratos bajos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4716463" y="4443413"/>
            <a:ext cx="4248150" cy="226445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s-ES_tradnl" sz="2200" dirty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Demoras en reparación y soporte en zonas alejadas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s-CO" sz="2000" dirty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“…en algún plazo no establecido volverán los computadores al Kiosco de Solano” 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Relator </a:t>
            </a:r>
            <a:r>
              <a:rPr lang="es-CO" sz="1300" dirty="0" smtClean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Administradora Kiosco Vive Digital. Solano</a:t>
            </a:r>
            <a:r>
              <a:rPr lang="es-CO" sz="1300" dirty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, Chocó. 2014.</a:t>
            </a:r>
          </a:p>
        </p:txBody>
      </p:sp>
      <p:sp>
        <p:nvSpPr>
          <p:cNvPr id="13316" name="Rectangle 2"/>
          <p:cNvSpPr txBox="1">
            <a:spLocks/>
          </p:cNvSpPr>
          <p:nvPr/>
        </p:nvSpPr>
        <p:spPr bwMode="auto">
          <a:xfrm>
            <a:off x="0" y="-27384"/>
            <a:ext cx="9144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s-MX" sz="4400" dirty="0" smtClean="0">
                <a:solidFill>
                  <a:srgbClr val="990000"/>
                </a:solidFill>
                <a:latin typeface="Impact" pitchFamily="34" charset="0"/>
              </a:rPr>
              <a:t>Adicionalmente señalaron que hay algunas barreras:</a:t>
            </a:r>
            <a:endParaRPr lang="es-CO" altLang="es-MX" sz="4400" dirty="0">
              <a:solidFill>
                <a:srgbClr val="990000"/>
              </a:solidFill>
              <a:latin typeface="Impact" pitchFamily="34" charset="0"/>
            </a:endParaRPr>
          </a:p>
        </p:txBody>
      </p:sp>
      <p:pic>
        <p:nvPicPr>
          <p:cNvPr id="3074" name="Picture 2" descr="http://www.cali.gov.co/publicaciones/info/principal/media/img103766.jpg"/>
          <p:cNvPicPr>
            <a:picLocks noChangeAspect="1" noChangeArrowheads="1"/>
          </p:cNvPicPr>
          <p:nvPr/>
        </p:nvPicPr>
        <p:blipFill rotWithShape="1">
          <a:blip r:embed="rId5" cstate="print">
            <a:extLst/>
          </a:blip>
          <a:srcRect l="9252" r="20028"/>
          <a:stretch/>
        </p:blipFill>
        <p:spPr bwMode="auto">
          <a:xfrm>
            <a:off x="323528" y="3759423"/>
            <a:ext cx="4104456" cy="27979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16" name="15 CuadroTexto"/>
          <p:cNvSpPr txBox="1"/>
          <p:nvPr/>
        </p:nvSpPr>
        <p:spPr>
          <a:xfrm>
            <a:off x="323850" y="6135688"/>
            <a:ext cx="41767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800" dirty="0">
                <a:solidFill>
                  <a:schemeClr val="bg2">
                    <a:lumMod val="90000"/>
                  </a:schemeClr>
                </a:solidFill>
                <a:latin typeface="Impact" pitchFamily="34" charset="0"/>
                <a:cs typeface="+mn-cs"/>
              </a:rPr>
              <a:t>Fuente de imagen: MINTIC. http://http://www.cali.gov.co/publicaciones/con_el_undecimo_punto_vive_digital_en_cali_en_la_comuna_ya_hay_internet_gratis_pub</a:t>
            </a:r>
          </a:p>
        </p:txBody>
      </p:sp>
      <p:sp>
        <p:nvSpPr>
          <p:cNvPr id="133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025" name="Picture 1"/>
          <p:cNvPicPr preferRelativeResize="0">
            <a:picLocks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004048" y="1556792"/>
            <a:ext cx="3816424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321" name="12 CuadroTexto"/>
          <p:cNvSpPr txBox="1">
            <a:spLocks noChangeArrowheads="1"/>
          </p:cNvSpPr>
          <p:nvPr/>
        </p:nvSpPr>
        <p:spPr bwMode="auto">
          <a:xfrm>
            <a:off x="-36513" y="6611938"/>
            <a:ext cx="194310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>
                <a:latin typeface="Impact" pitchFamily="34" charset="0"/>
              </a:rPr>
              <a:t>Fuente: Econometría Consultores</a:t>
            </a:r>
            <a:endParaRPr lang="es-CO" altLang="es-MX" sz="1000">
              <a:latin typeface="Impact" pitchFamily="34" charset="0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144463" y="2565400"/>
            <a:ext cx="4356100" cy="102393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CO" sz="25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Baja apropiación por parte del público adulto</a:t>
            </a:r>
          </a:p>
        </p:txBody>
      </p:sp>
      <p:pic>
        <p:nvPicPr>
          <p:cNvPr id="12" name="Jaider Manotas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st="179166.4" end="71530.304"/>
                </p14:media>
              </p:ext>
            </p:ext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1244" y="3089202"/>
            <a:ext cx="364183" cy="364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hape 148"/>
          <p:cNvSpPr/>
          <p:nvPr/>
        </p:nvSpPr>
        <p:spPr>
          <a:xfrm>
            <a:off x="2843212" y="3259138"/>
            <a:ext cx="1728788" cy="16986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>
            <a:spAutoFit/>
          </a:bodyPr>
          <a:lstStyle>
            <a:lvl1pPr>
              <a:defRPr sz="1400">
                <a:latin typeface="Arial Narrow Bold"/>
                <a:ea typeface="Arial Narrow Bold"/>
                <a:cs typeface="Arial Narrow Bold"/>
                <a:sym typeface="Arial Narrow Bold"/>
              </a:defRPr>
            </a:lvl1pPr>
          </a:lstStyle>
          <a:p>
            <a:pPr>
              <a:defRPr sz="1800"/>
            </a:pPr>
            <a:r>
              <a:rPr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Jaider</a:t>
            </a:r>
            <a:r>
              <a:rPr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 Manotas </a:t>
            </a:r>
            <a:r>
              <a:rPr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Sabanalarga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076056" y="3872213"/>
            <a:ext cx="895612" cy="27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MX" sz="1200" dirty="0" smtClean="0">
                <a:solidFill>
                  <a:schemeClr val="bg2"/>
                </a:solidFill>
                <a:latin typeface="Impact" pitchFamily="34" charset="0"/>
              </a:rPr>
              <a:t>Chocó</a:t>
            </a:r>
            <a:endParaRPr lang="es-CO" altLang="es-MX" sz="1200" dirty="0">
              <a:solidFill>
                <a:schemeClr val="bg2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4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uadroTexto"/>
          <p:cNvSpPr txBox="1"/>
          <p:nvPr/>
        </p:nvSpPr>
        <p:spPr>
          <a:xfrm>
            <a:off x="2627313" y="6442075"/>
            <a:ext cx="6337300" cy="442913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s-ES_tradnl" sz="2000" dirty="0">
                <a:solidFill>
                  <a:srgbClr val="990000"/>
                </a:solidFill>
                <a:latin typeface="Impact" pitchFamily="34" charset="0"/>
                <a:cs typeface="Arial" charset="0"/>
                <a:sym typeface="Webdings"/>
              </a:rPr>
              <a:t> </a:t>
            </a:r>
            <a:r>
              <a:rPr lang="es-ES_tradnl" sz="1200" dirty="0">
                <a:solidFill>
                  <a:srgbClr val="990000"/>
                </a:solidFill>
                <a:latin typeface="Impact" pitchFamily="34" charset="0"/>
                <a:cs typeface="Arial" charset="0"/>
              </a:rPr>
              <a:t>Tendencia en las regiones, no son resultados expandibles ni estadísticamente significativos</a:t>
            </a:r>
            <a:endParaRPr lang="es-CO" sz="1050" dirty="0">
              <a:solidFill>
                <a:srgbClr val="990000"/>
              </a:solidFill>
              <a:latin typeface="Impact" pitchFamily="34" charset="0"/>
              <a:cs typeface="Arial" charset="0"/>
            </a:endParaRPr>
          </a:p>
        </p:txBody>
      </p:sp>
      <p:sp>
        <p:nvSpPr>
          <p:cNvPr id="2" name="1 Elipse"/>
          <p:cNvSpPr/>
          <p:nvPr/>
        </p:nvSpPr>
        <p:spPr>
          <a:xfrm>
            <a:off x="250825" y="1628775"/>
            <a:ext cx="1800225" cy="1800225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4800" b="1" dirty="0">
                <a:solidFill>
                  <a:schemeClr val="bg2"/>
                </a:solidFill>
                <a:latin typeface="Century Gothic" pitchFamily="34" charset="0"/>
              </a:rPr>
              <a:t>94</a:t>
            </a:r>
            <a:r>
              <a:rPr lang="es-CO" sz="3600" b="1" dirty="0">
                <a:solidFill>
                  <a:schemeClr val="bg2"/>
                </a:solidFill>
                <a:latin typeface="Century Gothic" pitchFamily="34" charset="0"/>
              </a:rPr>
              <a:t>%</a:t>
            </a:r>
          </a:p>
        </p:txBody>
      </p:sp>
      <p:sp>
        <p:nvSpPr>
          <p:cNvPr id="9" name="8 Elipse"/>
          <p:cNvSpPr/>
          <p:nvPr/>
        </p:nvSpPr>
        <p:spPr>
          <a:xfrm>
            <a:off x="395288" y="3500438"/>
            <a:ext cx="1512887" cy="1512887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3600" b="1" dirty="0">
                <a:solidFill>
                  <a:schemeClr val="bg2"/>
                </a:solidFill>
                <a:latin typeface="Century Gothic" pitchFamily="34" charset="0"/>
              </a:rPr>
              <a:t>79</a:t>
            </a:r>
            <a:r>
              <a:rPr lang="es-CO" sz="2800" b="1" dirty="0">
                <a:solidFill>
                  <a:schemeClr val="bg2"/>
                </a:solidFill>
                <a:latin typeface="Century Gothic" pitchFamily="34" charset="0"/>
              </a:rPr>
              <a:t>%</a:t>
            </a:r>
            <a:endParaRPr lang="es-CO" sz="3200" b="1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423863" y="5070475"/>
            <a:ext cx="1455737" cy="14541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3600" b="1" dirty="0">
                <a:solidFill>
                  <a:schemeClr val="tx1"/>
                </a:solidFill>
                <a:latin typeface="Century Gothic" pitchFamily="34" charset="0"/>
              </a:rPr>
              <a:t>76</a:t>
            </a:r>
            <a:r>
              <a:rPr lang="es-CO" sz="2800" b="1" dirty="0">
                <a:solidFill>
                  <a:schemeClr val="tx1"/>
                </a:solidFill>
                <a:latin typeface="Century Gothic" pitchFamily="34" charset="0"/>
              </a:rPr>
              <a:t>%</a:t>
            </a:r>
            <a:endParaRPr lang="es-CO" sz="24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95513" y="3716338"/>
            <a:ext cx="6697662" cy="1139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400" b="1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167</a:t>
            </a:r>
            <a:r>
              <a:rPr lang="es-CO" sz="3400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 de los 212 </a:t>
            </a:r>
            <a:r>
              <a:rPr lang="es-CO" sz="3400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de </a:t>
            </a:r>
            <a:r>
              <a:rPr lang="es-CO" sz="3400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  <a:cs typeface="Arial" charset="0"/>
              </a:rPr>
              <a:t>los empresarios no conocen qué es el Plan Vive Digital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195513" y="5229225"/>
            <a:ext cx="6697662" cy="1138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400" b="1" dirty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161</a:t>
            </a:r>
            <a:r>
              <a:rPr lang="es-CO" sz="3400" dirty="0">
                <a:solidFill>
                  <a:schemeClr val="bg2">
                    <a:lumMod val="10000"/>
                  </a:schemeClr>
                </a:solidFill>
                <a:latin typeface="Impact" pitchFamily="34" charset="0"/>
                <a:cs typeface="Arial" charset="0"/>
              </a:rPr>
              <a:t> de los 212 empresarios no identifican al MINTIC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195513" y="1766888"/>
            <a:ext cx="6697662" cy="1662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O" sz="3400" b="1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199</a:t>
            </a:r>
            <a:r>
              <a:rPr lang="es-CO" sz="34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 de los 212 empresarios no conocen el programa “Certificación Empresario Digital”</a:t>
            </a:r>
          </a:p>
        </p:txBody>
      </p:sp>
      <p:sp>
        <p:nvSpPr>
          <p:cNvPr id="19" name="Rectangle 2"/>
          <p:cNvSpPr txBox="1">
            <a:spLocks/>
          </p:cNvSpPr>
          <p:nvPr/>
        </p:nvSpPr>
        <p:spPr bwMode="auto">
          <a:xfrm>
            <a:off x="0" y="-12700"/>
            <a:ext cx="9144000" cy="157003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4800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Sobre el reconocimiento de MINTIC y Vive Digital se encontró que…</a:t>
            </a:r>
            <a:endParaRPr lang="es-CO" altLang="es-MX" sz="4800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9226" name="14 CuadroTexto"/>
          <p:cNvSpPr txBox="1">
            <a:spLocks noChangeArrowheads="1"/>
          </p:cNvSpPr>
          <p:nvPr/>
        </p:nvSpPr>
        <p:spPr bwMode="auto">
          <a:xfrm>
            <a:off x="-36513" y="6611938"/>
            <a:ext cx="194310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>
                <a:latin typeface="Impact" pitchFamily="34" charset="0"/>
              </a:rPr>
              <a:t>Fuente: Econometría Consultores</a:t>
            </a:r>
            <a:endParaRPr lang="es-CO" altLang="es-MX" sz="1000"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47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/>
          </p:cNvSpPr>
          <p:nvPr/>
        </p:nvSpPr>
        <p:spPr bwMode="auto">
          <a:xfrm>
            <a:off x="-36513" y="-4763"/>
            <a:ext cx="9180513" cy="7858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4500" dirty="0" smtClean="0">
                <a:solidFill>
                  <a:schemeClr val="tx2">
                    <a:lumMod val="75000"/>
                  </a:schemeClr>
                </a:solidFill>
                <a:latin typeface="Impact" pitchFamily="34" charset="0"/>
                <a:ea typeface="+mn-ea"/>
                <a:cs typeface="+mn-cs"/>
              </a:rPr>
              <a:t>¿Qué evaluamos?, ¿Cómo lo hicimos?</a:t>
            </a:r>
            <a:endParaRPr lang="es-CO" altLang="es-MX" sz="4500" dirty="0">
              <a:solidFill>
                <a:schemeClr val="tx2">
                  <a:lumMod val="75000"/>
                </a:schemeClr>
              </a:solidFill>
              <a:latin typeface="Impact" pitchFamily="34" charset="0"/>
              <a:ea typeface="+mn-ea"/>
              <a:cs typeface="+mn-cs"/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07950" y="1052736"/>
            <a:ext cx="9000554" cy="735856"/>
            <a:chOff x="107950" y="1052736"/>
            <a:chExt cx="9000554" cy="735856"/>
          </a:xfrm>
        </p:grpSpPr>
        <p:graphicFrame>
          <p:nvGraphicFramePr>
            <p:cNvPr id="3" name="2 Diagrama"/>
            <p:cNvGraphicFramePr/>
            <p:nvPr>
              <p:extLst>
                <p:ext uri="{D42A27DB-BD31-4B8C-83A1-F6EECF244321}">
                  <p14:modId xmlns:p14="http://schemas.microsoft.com/office/powerpoint/2010/main" val="3444408664"/>
                </p:ext>
              </p:extLst>
            </p:nvPr>
          </p:nvGraphicFramePr>
          <p:xfrm>
            <a:off x="1547664" y="1052736"/>
            <a:ext cx="7560840" cy="7358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100" name="3 CuadroTexto"/>
            <p:cNvSpPr txBox="1">
              <a:spLocks noChangeArrowheads="1"/>
            </p:cNvSpPr>
            <p:nvPr/>
          </p:nvSpPr>
          <p:spPr bwMode="auto">
            <a:xfrm>
              <a:off x="107950" y="1125538"/>
              <a:ext cx="1655763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s-CO" b="1" dirty="0">
                  <a:latin typeface="Century Gothic" pitchFamily="34" charset="0"/>
                </a:rPr>
                <a:t>Tipo de Evaluación</a:t>
              </a:r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-107950" y="1949450"/>
            <a:ext cx="9179223" cy="831850"/>
            <a:chOff x="-107950" y="1949450"/>
            <a:chExt cx="9179223" cy="831850"/>
          </a:xfrm>
        </p:grpSpPr>
        <p:sp>
          <p:nvSpPr>
            <p:cNvPr id="6" name="5 CuadroTexto"/>
            <p:cNvSpPr txBox="1"/>
            <p:nvPr/>
          </p:nvSpPr>
          <p:spPr>
            <a:xfrm>
              <a:off x="1403648" y="1949450"/>
              <a:ext cx="7667625" cy="8318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altLang="es-MX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Evaluación integral de </a:t>
              </a:r>
              <a:r>
                <a:rPr lang="es-ES_tradnl" altLang="es-MX" sz="2400" dirty="0">
                  <a:solidFill>
                    <a:srgbClr val="990000"/>
                  </a:solidFill>
                  <a:latin typeface="Impact" pitchFamily="34" charset="0"/>
                  <a:cs typeface="Arial" charset="0"/>
                </a:rPr>
                <a:t>resultados</a:t>
              </a:r>
              <a:r>
                <a:rPr lang="es-ES_tradnl" altLang="es-MX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 del Plan Vive Digital </a:t>
              </a:r>
            </a:p>
            <a:p>
              <a:pPr>
                <a:defRPr/>
              </a:pPr>
              <a:r>
                <a:rPr lang="es-ES_tradnl" altLang="es-MX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2010 - 2014</a:t>
              </a:r>
              <a:endParaRPr lang="es-CO" altLang="es-MX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  <p:sp>
          <p:nvSpPr>
            <p:cNvPr id="4102" name="7 CuadroTexto"/>
            <p:cNvSpPr txBox="1">
              <a:spLocks noChangeArrowheads="1"/>
            </p:cNvSpPr>
            <p:nvPr/>
          </p:nvSpPr>
          <p:spPr bwMode="auto">
            <a:xfrm>
              <a:off x="-107950" y="1989138"/>
              <a:ext cx="16557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b="1" dirty="0">
                  <a:latin typeface="Century Gothic" pitchFamily="34" charset="0"/>
                </a:rPr>
                <a:t>Objetivo</a:t>
              </a: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107950" y="2804061"/>
            <a:ext cx="8111778" cy="3001203"/>
            <a:chOff x="107950" y="2804061"/>
            <a:chExt cx="8111778" cy="3001203"/>
          </a:xfrm>
        </p:grpSpPr>
        <p:sp>
          <p:nvSpPr>
            <p:cNvPr id="4103" name="8 CuadroTexto"/>
            <p:cNvSpPr txBox="1">
              <a:spLocks noChangeArrowheads="1"/>
            </p:cNvSpPr>
            <p:nvPr/>
          </p:nvSpPr>
          <p:spPr bwMode="auto">
            <a:xfrm>
              <a:off x="107950" y="3724275"/>
              <a:ext cx="16557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s-CO" b="1" dirty="0">
                  <a:latin typeface="Century Gothic" pitchFamily="34" charset="0"/>
                </a:rPr>
                <a:t>Metodología</a:t>
              </a:r>
            </a:p>
          </p:txBody>
        </p:sp>
        <p:graphicFrame>
          <p:nvGraphicFramePr>
            <p:cNvPr id="11" name="10 Diagrama"/>
            <p:cNvGraphicFramePr/>
            <p:nvPr>
              <p:extLst>
                <p:ext uri="{D42A27DB-BD31-4B8C-83A1-F6EECF244321}">
                  <p14:modId xmlns:p14="http://schemas.microsoft.com/office/powerpoint/2010/main" val="3640930670"/>
                </p:ext>
              </p:extLst>
            </p:nvPr>
          </p:nvGraphicFramePr>
          <p:xfrm>
            <a:off x="1547664" y="2804061"/>
            <a:ext cx="6672064" cy="300120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</p:grpSp>
      <p:grpSp>
        <p:nvGrpSpPr>
          <p:cNvPr id="8" name="7 Grupo"/>
          <p:cNvGrpSpPr/>
          <p:nvPr/>
        </p:nvGrpSpPr>
        <p:grpSpPr>
          <a:xfrm>
            <a:off x="-180975" y="5961063"/>
            <a:ext cx="9252248" cy="830997"/>
            <a:chOff x="-180975" y="5961063"/>
            <a:chExt cx="9252248" cy="830997"/>
          </a:xfrm>
        </p:grpSpPr>
        <p:sp>
          <p:nvSpPr>
            <p:cNvPr id="4105" name="11 CuadroTexto"/>
            <p:cNvSpPr txBox="1">
              <a:spLocks noChangeArrowheads="1"/>
            </p:cNvSpPr>
            <p:nvPr/>
          </p:nvSpPr>
          <p:spPr bwMode="auto">
            <a:xfrm>
              <a:off x="-180975" y="6024563"/>
              <a:ext cx="16573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CO" b="1" dirty="0">
                  <a:latin typeface="Century Gothic" pitchFamily="34" charset="0"/>
                </a:rPr>
                <a:t>Fuentes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1403648" y="5961063"/>
              <a:ext cx="7667625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_tradnl" altLang="es-MX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Información primaria regional: </a:t>
              </a:r>
              <a:r>
                <a:rPr lang="es-ES_tradnl" altLang="es-MX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Impact" pitchFamily="34" charset="0"/>
                  <a:cs typeface="Arial" charset="0"/>
                </a:rPr>
                <a:t>Econometría 2014</a:t>
              </a:r>
              <a:endParaRPr lang="es-CO" altLang="es-MX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itchFamily="34" charset="0"/>
                <a:cs typeface="Arial" charset="0"/>
              </a:endParaRPr>
            </a:p>
            <a:p>
              <a:pPr>
                <a:defRPr/>
              </a:pPr>
              <a:r>
                <a:rPr lang="es-ES_tradnl" altLang="es-MX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Información </a:t>
              </a:r>
              <a:r>
                <a:rPr lang="es-ES_tradnl" altLang="es-MX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secundaria nacional: </a:t>
              </a:r>
              <a:r>
                <a:rPr lang="es-ES_tradnl" altLang="es-MX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Impact" pitchFamily="34" charset="0"/>
                  <a:cs typeface="Arial" charset="0"/>
                </a:rPr>
                <a:t>DANE 2010 a 2012</a:t>
              </a:r>
              <a:r>
                <a:rPr lang="es-ES_tradnl" altLang="es-MX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Impact" pitchFamily="34" charset="0"/>
                  <a:cs typeface="Arial" charset="0"/>
                </a:rPr>
                <a:t>*</a:t>
              </a:r>
            </a:p>
            <a:p>
              <a:pPr>
                <a:defRPr/>
              </a:pPr>
              <a:r>
                <a:rPr lang="es-ES_tradnl" altLang="es-MX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  <a:cs typeface="Arial" charset="0"/>
                </a:rPr>
                <a:t>Información secundaria internacional:  </a:t>
              </a:r>
              <a:r>
                <a:rPr lang="es-ES_tradnl" altLang="es-MX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Impact" pitchFamily="34" charset="0"/>
                  <a:cs typeface="Arial" charset="0"/>
                </a:rPr>
                <a:t>UIT, Banco Mundial, </a:t>
              </a:r>
              <a:r>
                <a:rPr lang="es-ES_tradnl" altLang="es-MX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Impact" pitchFamily="34" charset="0"/>
                  <a:cs typeface="Arial" charset="0"/>
                </a:rPr>
                <a:t>Cepal</a:t>
              </a:r>
              <a:endParaRPr lang="es-ES_tradnl" altLang="es-MX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itchFamily="34" charset="0"/>
                <a:cs typeface="Arial" charset="0"/>
              </a:endParaRPr>
            </a:p>
          </p:txBody>
        </p:sp>
      </p:grpSp>
      <p:sp>
        <p:nvSpPr>
          <p:cNvPr id="4107" name="13 CuadroTexto"/>
          <p:cNvSpPr txBox="1">
            <a:spLocks noChangeArrowheads="1"/>
          </p:cNvSpPr>
          <p:nvPr/>
        </p:nvSpPr>
        <p:spPr bwMode="auto">
          <a:xfrm>
            <a:off x="7452320" y="6381328"/>
            <a:ext cx="17996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200" dirty="0" smtClean="0">
                <a:latin typeface="Impact" pitchFamily="34" charset="0"/>
              </a:rPr>
              <a:t>*Año con información disponible más reciente</a:t>
            </a:r>
            <a:endParaRPr lang="es-CO" altLang="es-MX" sz="12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50825" y="1772816"/>
            <a:ext cx="8677275" cy="119181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s-CO" altLang="es-MX" sz="24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Las instituciones educativas son las que mejor reconocen e identifican al MINTIC </a:t>
            </a:r>
            <a:r>
              <a:rPr lang="es-CO" altLang="es-MX" sz="14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(19/21)  </a:t>
            </a:r>
            <a:r>
              <a:rPr lang="es-CO" altLang="es-MX" sz="24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y, en menor medida al Plan Vive </a:t>
            </a:r>
            <a:r>
              <a:rPr lang="es-CO" altLang="es-MX" sz="24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Digital </a:t>
            </a:r>
            <a:r>
              <a:rPr lang="es-CO" altLang="es-MX" sz="14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(15/21)</a:t>
            </a:r>
          </a:p>
        </p:txBody>
      </p:sp>
      <p:sp>
        <p:nvSpPr>
          <p:cNvPr id="10" name="Rectangle 2"/>
          <p:cNvSpPr txBox="1">
            <a:spLocks/>
          </p:cNvSpPr>
          <p:nvPr/>
        </p:nvSpPr>
        <p:spPr bwMode="auto">
          <a:xfrm>
            <a:off x="0" y="-12700"/>
            <a:ext cx="9144000" cy="157003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ES_tradnl" altLang="es-MX" sz="4800" dirty="0" smtClean="0">
                <a:solidFill>
                  <a:srgbClr val="990000"/>
                </a:solidFill>
                <a:latin typeface="Impact" pitchFamily="34" charset="0"/>
                <a:ea typeface="+mn-ea"/>
                <a:cs typeface="+mn-cs"/>
              </a:rPr>
              <a:t>Sobre el reconocimiento de MINTIC y Vive Digital se encontró que…</a:t>
            </a:r>
            <a:endParaRPr lang="es-CO" altLang="es-MX" sz="4800" dirty="0">
              <a:solidFill>
                <a:srgbClr val="9900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1835696" y="3021464"/>
            <a:ext cx="6011862" cy="10556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CO" altLang="es-MX" sz="28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De ellas reconoce </a:t>
            </a:r>
            <a:r>
              <a:rPr lang="es-CO" altLang="es-MX" sz="2800" dirty="0">
                <a:solidFill>
                  <a:schemeClr val="bg2">
                    <a:lumMod val="25000"/>
                  </a:schemeClr>
                </a:solidFill>
                <a:latin typeface="Impact" pitchFamily="34" charset="0"/>
                <a:cs typeface="Arial" charset="0"/>
              </a:rPr>
              <a:t>y es beneficiario del programa “Computadores para Educar”</a:t>
            </a:r>
          </a:p>
        </p:txBody>
      </p:sp>
      <p:sp>
        <p:nvSpPr>
          <p:cNvPr id="4" name="3 Elipse"/>
          <p:cNvSpPr/>
          <p:nvPr/>
        </p:nvSpPr>
        <p:spPr>
          <a:xfrm>
            <a:off x="323528" y="2924944"/>
            <a:ext cx="1296144" cy="1224136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2400" dirty="0">
                <a:solidFill>
                  <a:schemeClr val="bg2">
                    <a:lumMod val="90000"/>
                  </a:schemeClr>
                </a:solidFill>
                <a:latin typeface="Impact" pitchFamily="34" charset="0"/>
              </a:rPr>
              <a:t>100</a:t>
            </a:r>
            <a:r>
              <a:rPr lang="es-CO" sz="2400" dirty="0" smtClean="0">
                <a:solidFill>
                  <a:schemeClr val="bg2">
                    <a:lumMod val="90000"/>
                  </a:schemeClr>
                </a:solidFill>
                <a:latin typeface="Impact" pitchFamily="34" charset="0"/>
              </a:rPr>
              <a:t>% </a:t>
            </a:r>
            <a:r>
              <a:rPr lang="es-CO" sz="700" dirty="0" smtClean="0">
                <a:solidFill>
                  <a:schemeClr val="bg2">
                    <a:lumMod val="90000"/>
                  </a:schemeClr>
                </a:solidFill>
                <a:latin typeface="Impact" pitchFamily="34" charset="0"/>
              </a:rPr>
              <a:t>(21/21)</a:t>
            </a:r>
            <a:endParaRPr lang="es-CO" sz="700" dirty="0">
              <a:solidFill>
                <a:schemeClr val="bg2">
                  <a:lumMod val="90000"/>
                </a:schemeClr>
              </a:solidFill>
              <a:latin typeface="Impact" pitchFamily="34" charset="0"/>
            </a:endParaRPr>
          </a:p>
        </p:txBody>
      </p:sp>
      <p:pic>
        <p:nvPicPr>
          <p:cNvPr id="2050" name="Picture 2" descr="http://riosucio-caldas.gov.co/apc-aa-files/33636665623635633036343030353535/computadoresparaeducar2_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39" b="29401"/>
          <a:stretch>
            <a:fillRect/>
          </a:stretch>
        </p:blipFill>
        <p:spPr bwMode="auto">
          <a:xfrm>
            <a:off x="7621154" y="2933501"/>
            <a:ext cx="7937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15 CuadroTexto"/>
          <p:cNvSpPr txBox="1">
            <a:spLocks noChangeArrowheads="1"/>
          </p:cNvSpPr>
          <p:nvPr/>
        </p:nvSpPr>
        <p:spPr bwMode="auto">
          <a:xfrm>
            <a:off x="-36513" y="6639322"/>
            <a:ext cx="2447926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>
                <a:latin typeface="Impact" pitchFamily="34" charset="0"/>
              </a:rPr>
              <a:t>Fuente de datos: Econometría Consultores</a:t>
            </a:r>
            <a:endParaRPr lang="es-CO" altLang="es-MX" sz="1000">
              <a:latin typeface="Impact" pitchFamily="34" charset="0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-36512" y="6495147"/>
            <a:ext cx="71287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MX" sz="1000" dirty="0" smtClean="0">
                <a:latin typeface="Impact" pitchFamily="34" charset="0"/>
              </a:rPr>
              <a:t>Los números en paréntesis corresponden a la proporción de instituciones educativas y medios de comunicación</a:t>
            </a:r>
            <a:endParaRPr lang="es-CO" altLang="es-MX" sz="1000" dirty="0">
              <a:latin typeface="Impact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50825" y="4293096"/>
            <a:ext cx="7760881" cy="105560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s-CO"/>
            </a:defPPr>
            <a:lvl1pPr algn="just">
              <a:defRPr sz="1600">
                <a:latin typeface="Century Gothic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s-CO" altLang="es-MX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81,8%</a:t>
            </a:r>
            <a:r>
              <a:rPr lang="es-CO" altLang="es-MX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(9/11) </a:t>
            </a:r>
            <a:r>
              <a:rPr lang="es-CO" altLang="es-MX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de los medios de comunicación regionales entrevistados reconoce al MINTIC</a:t>
            </a:r>
            <a:endParaRPr lang="es-CO" altLang="es-MX" sz="28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cs typeface="Arial" charset="0"/>
            </a:endParaRPr>
          </a:p>
        </p:txBody>
      </p:sp>
      <p:pic>
        <p:nvPicPr>
          <p:cNvPr id="13" name="Picture 6" descr="http://www.estructuraweb.com/radiodifusoras/imagenes/ecos_de_pas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" t="15556" r="1247" b="15863"/>
          <a:stretch>
            <a:fillRect/>
          </a:stretch>
        </p:blipFill>
        <p:spPr bwMode="auto">
          <a:xfrm>
            <a:off x="6275213" y="6390020"/>
            <a:ext cx="1681163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2" r="19096"/>
          <a:stretch>
            <a:fillRect/>
          </a:stretch>
        </p:blipFill>
        <p:spPr bwMode="auto">
          <a:xfrm>
            <a:off x="5796136" y="5533111"/>
            <a:ext cx="674688" cy="78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850" y="4993181"/>
            <a:ext cx="857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1549" r="75500" b="8508"/>
          <a:stretch>
            <a:fillRect/>
          </a:stretch>
        </p:blipFill>
        <p:spPr bwMode="auto">
          <a:xfrm>
            <a:off x="8107238" y="5601343"/>
            <a:ext cx="8572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Rectángulo redondeado"/>
          <p:cNvSpPr/>
          <p:nvPr/>
        </p:nvSpPr>
        <p:spPr>
          <a:xfrm>
            <a:off x="250826" y="5397728"/>
            <a:ext cx="5401294" cy="105560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alt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45,5</a:t>
            </a:r>
            <a:r>
              <a:rPr lang="es-CO" altLang="es-MX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%</a:t>
            </a:r>
            <a:r>
              <a:rPr lang="es-CO" altLang="es-MX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(5/11) </a:t>
            </a:r>
            <a:r>
              <a:rPr lang="es-CO" altLang="es-MX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de ellos sabe </a:t>
            </a:r>
            <a:r>
              <a:rPr lang="es-CO" altLang="es-MX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cs typeface="Arial" charset="0"/>
              </a:rPr>
              <a:t>qué es el Plan Vive Digital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25" y="5589240"/>
            <a:ext cx="849635" cy="66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4" grpId="0" animBg="1"/>
      <p:bldP spid="11" grpId="0" animBg="1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108519" y="-99392"/>
            <a:ext cx="9361040" cy="7128792"/>
          </a:xfrm>
          <a:prstGeom prst="rect">
            <a:avLst/>
          </a:prstGeom>
        </p:spPr>
      </p:pic>
      <p:sp>
        <p:nvSpPr>
          <p:cNvPr id="27651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10000" smtClean="0">
                <a:solidFill>
                  <a:srgbClr val="984807"/>
                </a:solidFill>
                <a:latin typeface="Impact" pitchFamily="34" charset="0"/>
              </a:rPr>
              <a:t>Vive Digital en el Contexto Internacional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 txBox="1">
            <a:spLocks/>
          </p:cNvSpPr>
          <p:nvPr/>
        </p:nvSpPr>
        <p:spPr bwMode="auto">
          <a:xfrm>
            <a:off x="0" y="-27384"/>
            <a:ext cx="9144000" cy="1754326"/>
          </a:xfrm>
          <a:prstGeom prst="rect">
            <a:avLst/>
          </a:prstGeom>
          <a:noFill/>
          <a:ln w="12700">
            <a:noFill/>
          </a:ln>
          <a:extLst/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36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Arial" pitchFamily="34" charset="0"/>
              </a:rPr>
              <a:t>Países desarrollados como Estados Unidos y los de la Unión Europea proponen un círculo virtuoso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-396552" y="2132856"/>
            <a:ext cx="5832648" cy="3888432"/>
            <a:chOff x="1547664" y="2492896"/>
            <a:chExt cx="6048672" cy="3960440"/>
          </a:xfrm>
        </p:grpSpPr>
        <p:graphicFrame>
          <p:nvGraphicFramePr>
            <p:cNvPr id="2" name="1 Diagrama"/>
            <p:cNvGraphicFramePr/>
            <p:nvPr>
              <p:extLst>
                <p:ext uri="{D42A27DB-BD31-4B8C-83A1-F6EECF244321}">
                  <p14:modId xmlns:p14="http://schemas.microsoft.com/office/powerpoint/2010/main" val="4197860679"/>
                </p:ext>
              </p:extLst>
            </p:nvPr>
          </p:nvGraphicFramePr>
          <p:xfrm>
            <a:off x="1547664" y="2492896"/>
            <a:ext cx="6048672" cy="39604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" name="6 Elipse"/>
            <p:cNvSpPr/>
            <p:nvPr/>
          </p:nvSpPr>
          <p:spPr>
            <a:xfrm>
              <a:off x="3779912" y="4077072"/>
              <a:ext cx="1656184" cy="1656184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dirty="0" smtClean="0">
                  <a:solidFill>
                    <a:schemeClr val="bg2">
                      <a:lumMod val="90000"/>
                    </a:schemeClr>
                  </a:solidFill>
                  <a:latin typeface="Impact" pitchFamily="34" charset="0"/>
                </a:rPr>
                <a:t>Ecosistema de banda ancha</a:t>
              </a:r>
              <a:endParaRPr lang="es-CO" sz="1400" dirty="0">
                <a:solidFill>
                  <a:schemeClr val="bg2">
                    <a:lumMod val="90000"/>
                  </a:schemeClr>
                </a:solidFill>
                <a:latin typeface="Impact" pitchFamily="34" charset="0"/>
              </a:endParaRPr>
            </a:p>
          </p:txBody>
        </p:sp>
      </p:grpSp>
      <p:sp>
        <p:nvSpPr>
          <p:cNvPr id="26" name="25 CuadroTexto"/>
          <p:cNvSpPr txBox="1"/>
          <p:nvPr/>
        </p:nvSpPr>
        <p:spPr>
          <a:xfrm>
            <a:off x="5004048" y="1682805"/>
            <a:ext cx="4139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altLang="es-MX" sz="28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</a:rPr>
              <a:t>…Y cuatro formas de influir en el Ecosistema:</a:t>
            </a:r>
            <a:endParaRPr lang="es-CO" altLang="es-MX" sz="1600" dirty="0">
              <a:solidFill>
                <a:schemeClr val="bg2">
                  <a:lumMod val="25000"/>
                </a:schemeClr>
              </a:solidFill>
              <a:latin typeface="Impact" pitchFamily="34" charset="0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3100703677"/>
              </p:ext>
            </p:extLst>
          </p:nvPr>
        </p:nvGraphicFramePr>
        <p:xfrm>
          <a:off x="5220072" y="2708920"/>
          <a:ext cx="3851920" cy="3870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9330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 txBox="1">
            <a:spLocks/>
          </p:cNvSpPr>
          <p:nvPr/>
        </p:nvSpPr>
        <p:spPr bwMode="auto">
          <a:xfrm>
            <a:off x="0" y="68431"/>
            <a:ext cx="9144000" cy="1200329"/>
          </a:xfrm>
          <a:prstGeom prst="rect">
            <a:avLst/>
          </a:prstGeom>
          <a:noFill/>
          <a:ln w="12700"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36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La revisión de siete experiencias en América Latina </a:t>
            </a:r>
            <a:r>
              <a:rPr lang="es-CO" altLang="es-MX" sz="36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muestra que </a:t>
            </a:r>
            <a:r>
              <a:rPr lang="es-CO" altLang="es-MX" sz="36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en Colombia:</a:t>
            </a:r>
            <a:endParaRPr lang="es-CO" altLang="es-MX" sz="3600" dirty="0">
              <a:solidFill>
                <a:schemeClr val="accent6">
                  <a:lumMod val="50000"/>
                </a:schemeClr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29699" name="AutoShape 2" descr="data:image/jpeg;base64,/9j/4AAQSkZJRgABAQAAAQABAAD/2wCEAAkGBwgHBgkIBwgKCgkFBQoFBQUFDRsICQUKFBEWFhQRExMYKCggGBolGxMTITEhJSkrLi4uFx8zODMsNygtLisBCgoKDQUFDgUFDjcZExkrKysrKys3MCsrKysrKysrKysrKys1KysrKysrKysrKysrKysrKysrKysrKysrKysrK//AABEIALcBEwMBEQACEQEDEQH/xAAYAAEBAAMAAAAAAAAAAAAAAAAABwIFBv/EAB8QAQAABAcAAAAAAAAAAAAAAAABA5PRAgQTF1NVkv/EABgBAQADAQAAAAAAAAAAAAAAAAAFBgcE/8QAHREBAAAHAQEAAAAAAAAAAAAAAAECBBVTVJEWFP/aAAwDAQACEQMRAD8AoLLk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mu5ma6yTVjZo3iKfbm5BA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bmZrrJNWNjxFPtzcgXmbE4Nd0IAAAAAAAAAAAAAAAAAAAAAAAAAAAAAAAAAAAAAAAAAAAAAAAAAAAAAAAAAAAAAAAAAAAAAAAAAAAAAAAAAAAAAAAAAAAAAAAAAAAAAAAAAAAAAAAAAAAAAAAAAAAAAAAAAAAAAAAAAAAAAAAAAAAAAAAAAAAAAAAAAAAAAAAAAAAAAA2mlL48PmCmfbU5o9av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DSl8eHzA+2pzR6Wuh1JeQNKXx4fMD7anNHpa6HUl5A0pfHh8wPtqc0elrodSXkGbld4AAAAAAAAAAAAAAAAAAAAAAAAAAAAAAAAAAAAAAAAAAAAAAAAAAAAAAAAAAAAAAAAAAAAAAAAAAAAAAAAAAAAAAAAAAAAAAAAAAAAAAAAAAAAAAAAAAAAAAAAAAAAAAAAAAAAAAAAAAAAAAAAAAAAAAAAAAA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5 CuadroTexto"/>
          <p:cNvSpPr>
            <a:spLocks noChangeArrowheads="1"/>
          </p:cNvSpPr>
          <p:nvPr/>
        </p:nvSpPr>
        <p:spPr bwMode="auto">
          <a:xfrm>
            <a:off x="5227638" y="1196752"/>
            <a:ext cx="3730625" cy="561927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CO" sz="2800" dirty="0">
                <a:solidFill>
                  <a:srgbClr val="1E1C11"/>
                </a:solidFill>
                <a:latin typeface="Impact" pitchFamily="34" charset="0"/>
              </a:rPr>
              <a:t>El Plan Vive Digital está alineado con </a:t>
            </a:r>
            <a:r>
              <a:rPr lang="es-CO" sz="2800" dirty="0" smtClean="0">
                <a:solidFill>
                  <a:srgbClr val="1E1C11"/>
                </a:solidFill>
                <a:latin typeface="Impact" pitchFamily="34" charset="0"/>
              </a:rPr>
              <a:t>las mejores </a:t>
            </a:r>
            <a:r>
              <a:rPr lang="es-CO" sz="2800" dirty="0">
                <a:solidFill>
                  <a:srgbClr val="1E1C11"/>
                </a:solidFill>
                <a:latin typeface="Impact" pitchFamily="34" charset="0"/>
              </a:rPr>
              <a:t>prácticas de otros </a:t>
            </a:r>
            <a:r>
              <a:rPr lang="es-CO" sz="2800" dirty="0" smtClean="0">
                <a:solidFill>
                  <a:srgbClr val="1E1C11"/>
                </a:solidFill>
                <a:latin typeface="Impact" pitchFamily="34" charset="0"/>
              </a:rPr>
              <a:t>países de la región</a:t>
            </a:r>
            <a:endParaRPr lang="es-CO" sz="2800" dirty="0">
              <a:solidFill>
                <a:srgbClr val="1E1C11"/>
              </a:solidFill>
              <a:latin typeface="Impact" pitchFamily="34" charset="0"/>
            </a:endParaRPr>
          </a:p>
          <a:p>
            <a:endParaRPr lang="es-CO" sz="2800" dirty="0">
              <a:solidFill>
                <a:srgbClr val="1E1C11"/>
              </a:solidFill>
              <a:latin typeface="Impact" pitchFamily="34" charset="0"/>
            </a:endParaRPr>
          </a:p>
          <a:p>
            <a:r>
              <a:rPr lang="es-CO" sz="2800" dirty="0">
                <a:solidFill>
                  <a:srgbClr val="1E1C11"/>
                </a:solidFill>
                <a:latin typeface="Impact" pitchFamily="34" charset="0"/>
              </a:rPr>
              <a:t>Sigue una secuencia lógica de aumentar primero cubrimiento para luego enfatizar en velocidad y transversalidad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118642" y="1357461"/>
            <a:ext cx="5029200" cy="5095875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pattFill prst="pct50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23850" y="4365104"/>
            <a:ext cx="8532813" cy="2281238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  <a:defRPr/>
            </a:pPr>
            <a:r>
              <a:rPr lang="es-ES_tradnl" altLang="es-MX" sz="3200" dirty="0">
                <a:solidFill>
                  <a:srgbClr val="262626"/>
                </a:solidFill>
                <a:latin typeface="Impact" pitchFamily="34" charset="0"/>
              </a:rPr>
              <a:t>…Todos coinciden en que la masificación de la banda ancha debe ser vista como un instrumento para el logro de una mayor igualdad de oportunidades</a:t>
            </a:r>
            <a:endParaRPr lang="es-CO" sz="3200" dirty="0">
              <a:solidFill>
                <a:srgbClr val="262626"/>
              </a:solidFill>
              <a:latin typeface="Impact" pitchFamily="34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05483" y="3501008"/>
            <a:ext cx="8532813" cy="6129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3000" dirty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Países en desarrollo dan énfasis al cubrimiento</a:t>
            </a:r>
          </a:p>
        </p:txBody>
      </p:sp>
      <p:sp>
        <p:nvSpPr>
          <p:cNvPr id="2" name="3 Rectángulo redondeado"/>
          <p:cNvSpPr/>
          <p:nvPr/>
        </p:nvSpPr>
        <p:spPr>
          <a:xfrm>
            <a:off x="305482" y="2161272"/>
            <a:ext cx="8532813" cy="112371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CO" sz="3000" dirty="0">
                <a:solidFill>
                  <a:schemeClr val="accent5">
                    <a:lumMod val="50000"/>
                  </a:schemeClr>
                </a:solidFill>
                <a:latin typeface="Impact" pitchFamily="34" charset="0"/>
              </a:rPr>
              <a:t>Países desarrollados dan énfasis a la velocidad y transversalidad hacia otros sectores de la economía</a:t>
            </a: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0" y="18628"/>
            <a:ext cx="9144000" cy="1754188"/>
          </a:xfrm>
          <a:prstGeom prst="rect">
            <a:avLst/>
          </a:prstGeom>
          <a:noFill/>
          <a:ln w="12700">
            <a:noFill/>
          </a:ln>
          <a:ex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s-CO" altLang="es-MX" sz="36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Al analizar y comparar planes similares en otros países de la región y de</a:t>
            </a:r>
            <a:r>
              <a:rPr lang="es-MX" altLang="es-MX" sz="36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 países desarrollados se encuentra que …</a:t>
            </a:r>
            <a:endParaRPr lang="es-CO" altLang="es-MX" sz="3600" dirty="0" smtClean="0">
              <a:solidFill>
                <a:schemeClr val="accent6">
                  <a:lumMod val="5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108519" y="-99392"/>
            <a:ext cx="9361040" cy="7128792"/>
          </a:xfrm>
          <a:prstGeom prst="rect">
            <a:avLst/>
          </a:prstGeom>
        </p:spPr>
      </p:pic>
      <p:sp>
        <p:nvSpPr>
          <p:cNvPr id="30723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9200" dirty="0" smtClean="0">
                <a:solidFill>
                  <a:schemeClr val="accent4">
                    <a:lumMod val="50000"/>
                  </a:schemeClr>
                </a:solidFill>
                <a:latin typeface="Impact" pitchFamily="34" charset="0"/>
              </a:rPr>
              <a:t>Propuesta Estimación Usuarios de Internet</a:t>
            </a:r>
          </a:p>
        </p:txBody>
      </p:sp>
    </p:spTree>
    <p:extLst>
      <p:ext uri="{BB962C8B-B14F-4D97-AF65-F5344CB8AC3E}">
        <p14:creationId xmlns:p14="http://schemas.microsoft.com/office/powerpoint/2010/main" val="161693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Grupo"/>
          <p:cNvGrpSpPr/>
          <p:nvPr/>
        </p:nvGrpSpPr>
        <p:grpSpPr>
          <a:xfrm>
            <a:off x="64402" y="1110822"/>
            <a:ext cx="7632402" cy="4836144"/>
            <a:chOff x="24421" y="3068645"/>
            <a:chExt cx="6294188" cy="3754293"/>
          </a:xfrm>
        </p:grpSpPr>
        <p:sp>
          <p:nvSpPr>
            <p:cNvPr id="3078" name="Line 6"/>
            <p:cNvSpPr>
              <a:spLocks noChangeShapeType="1"/>
            </p:cNvSpPr>
            <p:nvPr/>
          </p:nvSpPr>
          <p:spPr bwMode="auto">
            <a:xfrm>
              <a:off x="1301873" y="6165866"/>
              <a:ext cx="4854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 flipV="1">
              <a:off x="1301873" y="3068645"/>
              <a:ext cx="0" cy="30972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 rot="16200000">
              <a:off x="816062" y="4385444"/>
              <a:ext cx="704041" cy="190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CO" altLang="es-CO" sz="1200" dirty="0">
                  <a:latin typeface="Arial Narrow" panose="020B0606020202030204" pitchFamily="34" charset="0"/>
                </a:rPr>
                <a:t>Indicador</a:t>
              </a:r>
              <a:endParaRPr lang="es-ES" altLang="es-CO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auto">
            <a:xfrm flipV="1">
              <a:off x="1450409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auto">
            <a:xfrm flipV="1">
              <a:off x="1598945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auto">
            <a:xfrm flipV="1">
              <a:off x="1747481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2" name="Line 30"/>
            <p:cNvSpPr>
              <a:spLocks noChangeShapeType="1"/>
            </p:cNvSpPr>
            <p:nvPr/>
          </p:nvSpPr>
          <p:spPr bwMode="auto">
            <a:xfrm flipV="1">
              <a:off x="1896017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 flipV="1">
              <a:off x="2044553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 flipV="1">
              <a:off x="2193089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 flipV="1">
              <a:off x="2341624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6" name="Line 34"/>
            <p:cNvSpPr>
              <a:spLocks noChangeShapeType="1"/>
            </p:cNvSpPr>
            <p:nvPr/>
          </p:nvSpPr>
          <p:spPr bwMode="auto">
            <a:xfrm flipH="1" flipV="1">
              <a:off x="2490160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7" name="Line 35"/>
            <p:cNvSpPr>
              <a:spLocks noChangeShapeType="1"/>
            </p:cNvSpPr>
            <p:nvPr/>
          </p:nvSpPr>
          <p:spPr bwMode="auto">
            <a:xfrm flipV="1">
              <a:off x="2638696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 flipV="1">
              <a:off x="2787232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9" name="Line 37"/>
            <p:cNvSpPr>
              <a:spLocks noChangeShapeType="1"/>
            </p:cNvSpPr>
            <p:nvPr/>
          </p:nvSpPr>
          <p:spPr bwMode="auto">
            <a:xfrm flipH="1" flipV="1">
              <a:off x="2935768" y="3141671"/>
              <a:ext cx="1093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0" name="Line 38"/>
            <p:cNvSpPr>
              <a:spLocks noChangeShapeType="1"/>
            </p:cNvSpPr>
            <p:nvPr/>
          </p:nvSpPr>
          <p:spPr bwMode="auto">
            <a:xfrm flipH="1" flipV="1">
              <a:off x="3084304" y="3141671"/>
              <a:ext cx="1093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1" name="Line 39"/>
            <p:cNvSpPr>
              <a:spLocks noChangeShapeType="1"/>
            </p:cNvSpPr>
            <p:nvPr/>
          </p:nvSpPr>
          <p:spPr bwMode="auto">
            <a:xfrm flipV="1">
              <a:off x="3233932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2" name="Line 40"/>
            <p:cNvSpPr>
              <a:spLocks noChangeShapeType="1"/>
            </p:cNvSpPr>
            <p:nvPr/>
          </p:nvSpPr>
          <p:spPr bwMode="auto">
            <a:xfrm flipV="1">
              <a:off x="3382468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3" name="Line 41"/>
            <p:cNvSpPr>
              <a:spLocks noChangeShapeType="1"/>
            </p:cNvSpPr>
            <p:nvPr/>
          </p:nvSpPr>
          <p:spPr bwMode="auto">
            <a:xfrm flipV="1">
              <a:off x="3531004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4" name="Line 42"/>
            <p:cNvSpPr>
              <a:spLocks noChangeShapeType="1"/>
            </p:cNvSpPr>
            <p:nvPr/>
          </p:nvSpPr>
          <p:spPr bwMode="auto">
            <a:xfrm flipV="1">
              <a:off x="3679540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5" name="Line 43"/>
            <p:cNvSpPr>
              <a:spLocks noChangeShapeType="1"/>
            </p:cNvSpPr>
            <p:nvPr/>
          </p:nvSpPr>
          <p:spPr bwMode="auto">
            <a:xfrm flipV="1">
              <a:off x="3828076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6" name="Line 44"/>
            <p:cNvSpPr>
              <a:spLocks noChangeShapeType="1"/>
            </p:cNvSpPr>
            <p:nvPr/>
          </p:nvSpPr>
          <p:spPr bwMode="auto">
            <a:xfrm flipV="1">
              <a:off x="3976611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7" name="Line 45"/>
            <p:cNvSpPr>
              <a:spLocks noChangeShapeType="1"/>
            </p:cNvSpPr>
            <p:nvPr/>
          </p:nvSpPr>
          <p:spPr bwMode="auto">
            <a:xfrm flipV="1">
              <a:off x="4125147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8" name="Line 46"/>
            <p:cNvSpPr>
              <a:spLocks noChangeShapeType="1"/>
            </p:cNvSpPr>
            <p:nvPr/>
          </p:nvSpPr>
          <p:spPr bwMode="auto">
            <a:xfrm flipV="1">
              <a:off x="4273683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9" name="Line 47"/>
            <p:cNvSpPr>
              <a:spLocks noChangeShapeType="1"/>
            </p:cNvSpPr>
            <p:nvPr/>
          </p:nvSpPr>
          <p:spPr bwMode="auto">
            <a:xfrm flipH="1" flipV="1">
              <a:off x="4422219" y="3141671"/>
              <a:ext cx="1092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0" name="Line 48"/>
            <p:cNvSpPr>
              <a:spLocks noChangeShapeType="1"/>
            </p:cNvSpPr>
            <p:nvPr/>
          </p:nvSpPr>
          <p:spPr bwMode="auto">
            <a:xfrm flipH="1" flipV="1">
              <a:off x="4570755" y="3141671"/>
              <a:ext cx="1092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1" name="Line 49"/>
            <p:cNvSpPr>
              <a:spLocks noChangeShapeType="1"/>
            </p:cNvSpPr>
            <p:nvPr/>
          </p:nvSpPr>
          <p:spPr bwMode="auto">
            <a:xfrm flipH="1" flipV="1">
              <a:off x="4719291" y="3141671"/>
              <a:ext cx="1092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2" name="Line 50"/>
            <p:cNvSpPr>
              <a:spLocks noChangeShapeType="1"/>
            </p:cNvSpPr>
            <p:nvPr/>
          </p:nvSpPr>
          <p:spPr bwMode="auto">
            <a:xfrm flipH="1" flipV="1">
              <a:off x="4867827" y="3141671"/>
              <a:ext cx="1092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3" name="Line 51"/>
            <p:cNvSpPr>
              <a:spLocks noChangeShapeType="1"/>
            </p:cNvSpPr>
            <p:nvPr/>
          </p:nvSpPr>
          <p:spPr bwMode="auto">
            <a:xfrm flipV="1">
              <a:off x="5017454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4" name="Line 52"/>
            <p:cNvSpPr>
              <a:spLocks noChangeShapeType="1"/>
            </p:cNvSpPr>
            <p:nvPr/>
          </p:nvSpPr>
          <p:spPr bwMode="auto">
            <a:xfrm flipV="1">
              <a:off x="5165990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5" name="Line 53"/>
            <p:cNvSpPr>
              <a:spLocks noChangeShapeType="1"/>
            </p:cNvSpPr>
            <p:nvPr/>
          </p:nvSpPr>
          <p:spPr bwMode="auto">
            <a:xfrm flipV="1">
              <a:off x="5314526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6" name="Line 54"/>
            <p:cNvSpPr>
              <a:spLocks noChangeShapeType="1"/>
            </p:cNvSpPr>
            <p:nvPr/>
          </p:nvSpPr>
          <p:spPr bwMode="auto">
            <a:xfrm flipV="1">
              <a:off x="5463062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7" name="Line 55"/>
            <p:cNvSpPr>
              <a:spLocks noChangeShapeType="1"/>
            </p:cNvSpPr>
            <p:nvPr/>
          </p:nvSpPr>
          <p:spPr bwMode="auto">
            <a:xfrm flipV="1">
              <a:off x="5611598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8" name="Line 56"/>
            <p:cNvSpPr>
              <a:spLocks noChangeShapeType="1"/>
            </p:cNvSpPr>
            <p:nvPr/>
          </p:nvSpPr>
          <p:spPr bwMode="auto">
            <a:xfrm flipV="1">
              <a:off x="5760134" y="3141671"/>
              <a:ext cx="0" cy="3024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1422013" y="5300676"/>
              <a:ext cx="50240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0" name="Rectangle 58"/>
            <p:cNvSpPr>
              <a:spLocks noChangeArrowheads="1"/>
            </p:cNvSpPr>
            <p:nvPr/>
          </p:nvSpPr>
          <p:spPr bwMode="auto">
            <a:xfrm>
              <a:off x="2017249" y="5084776"/>
              <a:ext cx="50240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1" name="Rectangle 59"/>
            <p:cNvSpPr>
              <a:spLocks noChangeArrowheads="1"/>
            </p:cNvSpPr>
            <p:nvPr/>
          </p:nvSpPr>
          <p:spPr bwMode="auto">
            <a:xfrm>
              <a:off x="2616853" y="4724412"/>
              <a:ext cx="50240" cy="7143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2" name="Rectangle 60"/>
            <p:cNvSpPr>
              <a:spLocks noChangeArrowheads="1"/>
            </p:cNvSpPr>
            <p:nvPr/>
          </p:nvSpPr>
          <p:spPr bwMode="auto">
            <a:xfrm>
              <a:off x="3210996" y="4437074"/>
              <a:ext cx="50240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3" name="Rectangle 61"/>
            <p:cNvSpPr>
              <a:spLocks noChangeArrowheads="1"/>
            </p:cNvSpPr>
            <p:nvPr/>
          </p:nvSpPr>
          <p:spPr bwMode="auto">
            <a:xfrm>
              <a:off x="3799679" y="4078299"/>
              <a:ext cx="50240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4" name="Rectangle 62"/>
            <p:cNvSpPr>
              <a:spLocks noChangeArrowheads="1"/>
            </p:cNvSpPr>
            <p:nvPr/>
          </p:nvSpPr>
          <p:spPr bwMode="auto">
            <a:xfrm>
              <a:off x="4400376" y="3860809"/>
              <a:ext cx="50240" cy="7143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5" name="Rectangle 63"/>
            <p:cNvSpPr>
              <a:spLocks noChangeArrowheads="1"/>
            </p:cNvSpPr>
            <p:nvPr/>
          </p:nvSpPr>
          <p:spPr bwMode="auto">
            <a:xfrm>
              <a:off x="4994519" y="3644909"/>
              <a:ext cx="50240" cy="7143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6" name="Rectangle 64"/>
            <p:cNvSpPr>
              <a:spLocks noChangeArrowheads="1"/>
            </p:cNvSpPr>
            <p:nvPr/>
          </p:nvSpPr>
          <p:spPr bwMode="auto">
            <a:xfrm>
              <a:off x="5588662" y="3429009"/>
              <a:ext cx="50240" cy="7143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O"/>
            </a:p>
          </p:txBody>
        </p:sp>
        <p:sp>
          <p:nvSpPr>
            <p:cNvPr id="3139" name="Line 67"/>
            <p:cNvSpPr>
              <a:spLocks noChangeShapeType="1"/>
            </p:cNvSpPr>
            <p:nvPr/>
          </p:nvSpPr>
          <p:spPr bwMode="auto">
            <a:xfrm flipV="1">
              <a:off x="1450409" y="4797437"/>
              <a:ext cx="1050673" cy="503239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0" name="Line 68"/>
            <p:cNvSpPr>
              <a:spLocks noChangeShapeType="1"/>
            </p:cNvSpPr>
            <p:nvPr/>
          </p:nvSpPr>
          <p:spPr bwMode="auto">
            <a:xfrm flipV="1">
              <a:off x="2044553" y="4652975"/>
              <a:ext cx="1051765" cy="504826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1" name="Line 69"/>
            <p:cNvSpPr>
              <a:spLocks noChangeShapeType="1"/>
            </p:cNvSpPr>
            <p:nvPr/>
          </p:nvSpPr>
          <p:spPr bwMode="auto">
            <a:xfrm flipV="1">
              <a:off x="2638696" y="4076711"/>
              <a:ext cx="1051765" cy="72072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2" name="Line 70"/>
            <p:cNvSpPr>
              <a:spLocks noChangeShapeType="1"/>
            </p:cNvSpPr>
            <p:nvPr/>
          </p:nvSpPr>
          <p:spPr bwMode="auto">
            <a:xfrm flipV="1">
              <a:off x="3233932" y="4005273"/>
              <a:ext cx="1050673" cy="503238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3" name="Line 71"/>
            <p:cNvSpPr>
              <a:spLocks noChangeShapeType="1"/>
            </p:cNvSpPr>
            <p:nvPr/>
          </p:nvSpPr>
          <p:spPr bwMode="auto">
            <a:xfrm flipV="1">
              <a:off x="3828076" y="3644909"/>
              <a:ext cx="1051765" cy="504826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4" name="Line 72"/>
            <p:cNvSpPr>
              <a:spLocks noChangeShapeType="1"/>
            </p:cNvSpPr>
            <p:nvPr/>
          </p:nvSpPr>
          <p:spPr bwMode="auto">
            <a:xfrm flipV="1">
              <a:off x="4422219" y="3357571"/>
              <a:ext cx="1002617" cy="576263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5" name="Line 73"/>
            <p:cNvSpPr>
              <a:spLocks noChangeShapeType="1"/>
            </p:cNvSpPr>
            <p:nvPr/>
          </p:nvSpPr>
          <p:spPr bwMode="auto">
            <a:xfrm flipV="1">
              <a:off x="5028376" y="3141671"/>
              <a:ext cx="891215" cy="57467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6" name="Line 74"/>
            <p:cNvSpPr>
              <a:spLocks noChangeShapeType="1"/>
            </p:cNvSpPr>
            <p:nvPr/>
          </p:nvSpPr>
          <p:spPr bwMode="auto">
            <a:xfrm flipV="1">
              <a:off x="5611598" y="3213108"/>
              <a:ext cx="396460" cy="287339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3" name="Freeform 81"/>
            <p:cNvSpPr>
              <a:spLocks/>
            </p:cNvSpPr>
            <p:nvPr/>
          </p:nvSpPr>
          <p:spPr bwMode="auto">
            <a:xfrm>
              <a:off x="1411091" y="3141671"/>
              <a:ext cx="4557649" cy="2159005"/>
            </a:xfrm>
            <a:custGeom>
              <a:avLst/>
              <a:gdLst>
                <a:gd name="T0" fmla="*/ 0 w 4173"/>
                <a:gd name="T1" fmla="*/ 1360 h 1360"/>
                <a:gd name="T2" fmla="*/ 998 w 4173"/>
                <a:gd name="T3" fmla="*/ 1043 h 1360"/>
                <a:gd name="T4" fmla="*/ 1134 w 4173"/>
                <a:gd name="T5" fmla="*/ 1088 h 1360"/>
                <a:gd name="T6" fmla="*/ 1543 w 4173"/>
                <a:gd name="T7" fmla="*/ 952 h 1360"/>
                <a:gd name="T8" fmla="*/ 1679 w 4173"/>
                <a:gd name="T9" fmla="*/ 771 h 1360"/>
                <a:gd name="T10" fmla="*/ 2087 w 4173"/>
                <a:gd name="T11" fmla="*/ 589 h 1360"/>
                <a:gd name="T12" fmla="*/ 2223 w 4173"/>
                <a:gd name="T13" fmla="*/ 680 h 1360"/>
                <a:gd name="T14" fmla="*/ 2631 w 4173"/>
                <a:gd name="T15" fmla="*/ 544 h 1360"/>
                <a:gd name="T16" fmla="*/ 2767 w 4173"/>
                <a:gd name="T17" fmla="*/ 453 h 1360"/>
                <a:gd name="T18" fmla="*/ 3176 w 4173"/>
                <a:gd name="T19" fmla="*/ 317 h 1360"/>
                <a:gd name="T20" fmla="*/ 3312 w 4173"/>
                <a:gd name="T21" fmla="*/ 272 h 1360"/>
                <a:gd name="T22" fmla="*/ 3720 w 4173"/>
                <a:gd name="T23" fmla="*/ 136 h 1360"/>
                <a:gd name="T24" fmla="*/ 3856 w 4173"/>
                <a:gd name="T25" fmla="*/ 136 h 1360"/>
                <a:gd name="T26" fmla="*/ 4173 w 4173"/>
                <a:gd name="T27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73" h="1360">
                  <a:moveTo>
                    <a:pt x="0" y="1360"/>
                  </a:moveTo>
                  <a:lnTo>
                    <a:pt x="998" y="1043"/>
                  </a:lnTo>
                  <a:lnTo>
                    <a:pt x="1134" y="1088"/>
                  </a:lnTo>
                  <a:lnTo>
                    <a:pt x="1543" y="952"/>
                  </a:lnTo>
                  <a:lnTo>
                    <a:pt x="1679" y="771"/>
                  </a:lnTo>
                  <a:lnTo>
                    <a:pt x="2087" y="589"/>
                  </a:lnTo>
                  <a:lnTo>
                    <a:pt x="2223" y="680"/>
                  </a:lnTo>
                  <a:lnTo>
                    <a:pt x="2631" y="544"/>
                  </a:lnTo>
                  <a:lnTo>
                    <a:pt x="2767" y="453"/>
                  </a:lnTo>
                  <a:lnTo>
                    <a:pt x="3176" y="317"/>
                  </a:lnTo>
                  <a:lnTo>
                    <a:pt x="3312" y="272"/>
                  </a:lnTo>
                  <a:lnTo>
                    <a:pt x="3720" y="136"/>
                  </a:lnTo>
                  <a:lnTo>
                    <a:pt x="3856" y="136"/>
                  </a:lnTo>
                  <a:lnTo>
                    <a:pt x="4173" y="0"/>
                  </a:lnTo>
                </a:path>
              </a:pathLst>
            </a:custGeom>
            <a:noFill/>
            <a:ln w="12700" cmpd="sng">
              <a:solidFill>
                <a:srgbClr val="BE020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grpSp>
          <p:nvGrpSpPr>
            <p:cNvPr id="3" name="1 Grupo"/>
            <p:cNvGrpSpPr/>
            <p:nvPr/>
          </p:nvGrpSpPr>
          <p:grpSpPr>
            <a:xfrm>
              <a:off x="24421" y="5868828"/>
              <a:ext cx="3412127" cy="954110"/>
              <a:chOff x="179388" y="5692773"/>
              <a:chExt cx="4959599" cy="954109"/>
            </a:xfrm>
          </p:grpSpPr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4535488" y="6144315"/>
                <a:ext cx="603499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CO" altLang="es-CO" sz="1200" dirty="0">
                    <a:latin typeface="Arial Narrow" panose="020B0606020202030204" pitchFamily="34" charset="0"/>
                  </a:rPr>
                  <a:t>Tiempo</a:t>
                </a:r>
                <a:endParaRPr lang="es-ES" altLang="es-CO" sz="12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137" name="Rectangle 65"/>
              <p:cNvSpPr>
                <a:spLocks noChangeArrowheads="1"/>
              </p:cNvSpPr>
              <p:nvPr/>
            </p:nvSpPr>
            <p:spPr bwMode="auto">
              <a:xfrm>
                <a:off x="250826" y="5805486"/>
                <a:ext cx="73025" cy="7143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O"/>
              </a:p>
            </p:txBody>
          </p:sp>
          <p:sp>
            <p:nvSpPr>
              <p:cNvPr id="3138" name="Line 66"/>
              <p:cNvSpPr>
                <a:spLocks noChangeShapeType="1"/>
              </p:cNvSpPr>
              <p:nvPr/>
            </p:nvSpPr>
            <p:spPr bwMode="auto">
              <a:xfrm>
                <a:off x="179388" y="6019800"/>
                <a:ext cx="287337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48" name="Line 76"/>
              <p:cNvSpPr>
                <a:spLocks noChangeShapeType="1"/>
              </p:cNvSpPr>
              <p:nvPr/>
            </p:nvSpPr>
            <p:spPr bwMode="auto">
              <a:xfrm>
                <a:off x="179388" y="6235700"/>
                <a:ext cx="287337" cy="0"/>
              </a:xfrm>
              <a:prstGeom prst="line">
                <a:avLst/>
              </a:prstGeom>
              <a:noFill/>
              <a:ln w="12700">
                <a:solidFill>
                  <a:srgbClr val="BE020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49" name="Text Box 77"/>
              <p:cNvSpPr txBox="1">
                <a:spLocks noChangeArrowheads="1"/>
              </p:cNvSpPr>
              <p:nvPr/>
            </p:nvSpPr>
            <p:spPr bwMode="auto">
              <a:xfrm>
                <a:off x="519114" y="5692773"/>
                <a:ext cx="3986988" cy="9541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CO" altLang="es-CO" sz="1200" dirty="0">
                    <a:latin typeface="Arial Narrow" panose="020B0606020202030204" pitchFamily="34" charset="0"/>
                  </a:rPr>
                  <a:t>Dato DANE</a:t>
                </a:r>
              </a:p>
              <a:p>
                <a:r>
                  <a:rPr lang="es-CO" altLang="es-CO" sz="1200" dirty="0">
                    <a:latin typeface="Arial Narrow" panose="020B0606020202030204" pitchFamily="34" charset="0"/>
                  </a:rPr>
                  <a:t>Extrapolaciones</a:t>
                </a:r>
              </a:p>
              <a:p>
                <a:r>
                  <a:rPr lang="es-CO" altLang="es-CO" sz="1200" dirty="0">
                    <a:latin typeface="Arial Narrow" panose="020B0606020202030204" pitchFamily="34" charset="0"/>
                  </a:rPr>
                  <a:t>Línea reportada</a:t>
                </a:r>
              </a:p>
              <a:p>
                <a:r>
                  <a:rPr lang="es-CO" altLang="es-CO" sz="1200" dirty="0">
                    <a:latin typeface="Arial Narrow" panose="020B0606020202030204" pitchFamily="34" charset="0"/>
                  </a:rPr>
                  <a:t>Reporte DANE puro con retardo</a:t>
                </a:r>
              </a:p>
              <a:p>
                <a:r>
                  <a:rPr lang="es-CO" altLang="es-CO" sz="800" dirty="0">
                    <a:latin typeface="Arial Narrow" panose="020B0606020202030204" pitchFamily="34" charset="0"/>
                  </a:rPr>
                  <a:t>(*) Se asume para el ejemplo 3 trimestres de retardo en reporte DANE respecto de muestra en campo</a:t>
                </a:r>
                <a:endParaRPr lang="es-ES" altLang="es-CO" sz="8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3154" name="Line 82"/>
              <p:cNvSpPr>
                <a:spLocks noChangeShapeType="1"/>
              </p:cNvSpPr>
              <p:nvPr/>
            </p:nvSpPr>
            <p:spPr bwMode="auto">
              <a:xfrm>
                <a:off x="179388" y="6381750"/>
                <a:ext cx="287337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3155" name="Freeform 83"/>
            <p:cNvSpPr>
              <a:spLocks/>
            </p:cNvSpPr>
            <p:nvPr/>
          </p:nvSpPr>
          <p:spPr bwMode="auto">
            <a:xfrm>
              <a:off x="1906939" y="3429009"/>
              <a:ext cx="4211429" cy="1871667"/>
            </a:xfrm>
            <a:custGeom>
              <a:avLst/>
              <a:gdLst>
                <a:gd name="T0" fmla="*/ 0 w 3856"/>
                <a:gd name="T1" fmla="*/ 1179 h 1179"/>
                <a:gd name="T2" fmla="*/ 590 w 3856"/>
                <a:gd name="T3" fmla="*/ 1043 h 1179"/>
                <a:gd name="T4" fmla="*/ 1134 w 3856"/>
                <a:gd name="T5" fmla="*/ 862 h 1179"/>
                <a:gd name="T6" fmla="*/ 1679 w 3856"/>
                <a:gd name="T7" fmla="*/ 680 h 1179"/>
                <a:gd name="T8" fmla="*/ 2178 w 3856"/>
                <a:gd name="T9" fmla="*/ 454 h 1179"/>
                <a:gd name="T10" fmla="*/ 2767 w 3856"/>
                <a:gd name="T11" fmla="*/ 272 h 1179"/>
                <a:gd name="T12" fmla="*/ 3312 w 3856"/>
                <a:gd name="T13" fmla="*/ 136 h 1179"/>
                <a:gd name="T14" fmla="*/ 3856 w 3856"/>
                <a:gd name="T15" fmla="*/ 0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56" h="1179">
                  <a:moveTo>
                    <a:pt x="0" y="1179"/>
                  </a:moveTo>
                  <a:lnTo>
                    <a:pt x="590" y="1043"/>
                  </a:lnTo>
                  <a:lnTo>
                    <a:pt x="1134" y="862"/>
                  </a:lnTo>
                  <a:lnTo>
                    <a:pt x="1679" y="680"/>
                  </a:lnTo>
                  <a:lnTo>
                    <a:pt x="2178" y="454"/>
                  </a:lnTo>
                  <a:lnTo>
                    <a:pt x="2767" y="272"/>
                  </a:lnTo>
                  <a:lnTo>
                    <a:pt x="3312" y="136"/>
                  </a:lnTo>
                  <a:lnTo>
                    <a:pt x="3856" y="0"/>
                  </a:lnTo>
                </a:path>
              </a:pathLst>
            </a:custGeom>
            <a:noFill/>
            <a:ln w="19050" cmpd="sng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6" name="Text Box 84"/>
            <p:cNvSpPr txBox="1">
              <a:spLocks noChangeArrowheads="1"/>
            </p:cNvSpPr>
            <p:nvPr/>
          </p:nvSpPr>
          <p:spPr bwMode="auto">
            <a:xfrm>
              <a:off x="5856623" y="3184532"/>
              <a:ext cx="461986" cy="268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CO" altLang="es-CO" sz="1000" b="1" dirty="0" smtClean="0"/>
                <a:t>GAP</a:t>
              </a:r>
              <a:endParaRPr lang="es-ES" altLang="es-CO" sz="1000" b="1" dirty="0"/>
            </a:p>
          </p:txBody>
        </p:sp>
        <p:sp>
          <p:nvSpPr>
            <p:cNvPr id="3157" name="Line 85"/>
            <p:cNvSpPr>
              <a:spLocks noChangeShapeType="1"/>
            </p:cNvSpPr>
            <p:nvPr/>
          </p:nvSpPr>
          <p:spPr bwMode="auto">
            <a:xfrm>
              <a:off x="6018980" y="3357571"/>
              <a:ext cx="0" cy="142875"/>
            </a:xfrm>
            <a:prstGeom prst="line">
              <a:avLst/>
            </a:prstGeom>
            <a:noFill/>
            <a:ln w="28575">
              <a:solidFill>
                <a:srgbClr val="BE020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8" name="Line 86"/>
            <p:cNvSpPr>
              <a:spLocks noChangeShapeType="1"/>
            </p:cNvSpPr>
            <p:nvPr/>
          </p:nvSpPr>
          <p:spPr bwMode="auto">
            <a:xfrm flipV="1">
              <a:off x="6018980" y="3100395"/>
              <a:ext cx="0" cy="142875"/>
            </a:xfrm>
            <a:prstGeom prst="line">
              <a:avLst/>
            </a:prstGeom>
            <a:noFill/>
            <a:ln w="28575">
              <a:solidFill>
                <a:srgbClr val="BE020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9" name="Text Box 87"/>
            <p:cNvSpPr txBox="1">
              <a:spLocks noChangeArrowheads="1"/>
            </p:cNvSpPr>
            <p:nvPr/>
          </p:nvSpPr>
          <p:spPr bwMode="auto">
            <a:xfrm>
              <a:off x="3336343" y="4243421"/>
              <a:ext cx="518091" cy="302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CO" altLang="es-CO" sz="1200" b="1" dirty="0" smtClean="0">
                  <a:solidFill>
                    <a:sysClr val="windowText" lastClr="000000"/>
                  </a:solidFill>
                </a:rPr>
                <a:t>GAP</a:t>
              </a:r>
              <a:endParaRPr lang="es-ES" altLang="es-CO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60" name="Line 88"/>
            <p:cNvSpPr>
              <a:spLocks noChangeShapeType="1"/>
            </p:cNvSpPr>
            <p:nvPr/>
          </p:nvSpPr>
          <p:spPr bwMode="auto">
            <a:xfrm>
              <a:off x="3624375" y="4402641"/>
              <a:ext cx="0" cy="142875"/>
            </a:xfrm>
            <a:prstGeom prst="line">
              <a:avLst/>
            </a:prstGeom>
            <a:noFill/>
            <a:ln w="28575">
              <a:solidFill>
                <a:srgbClr val="BE020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61" name="Line 89"/>
            <p:cNvSpPr>
              <a:spLocks noChangeShapeType="1"/>
            </p:cNvSpPr>
            <p:nvPr/>
          </p:nvSpPr>
          <p:spPr bwMode="auto">
            <a:xfrm flipV="1">
              <a:off x="3624375" y="4152857"/>
              <a:ext cx="0" cy="142875"/>
            </a:xfrm>
            <a:prstGeom prst="line">
              <a:avLst/>
            </a:prstGeom>
            <a:noFill/>
            <a:ln w="28575">
              <a:solidFill>
                <a:srgbClr val="BE020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69" name="1 Título"/>
          <p:cNvSpPr txBox="1">
            <a:spLocks/>
          </p:cNvSpPr>
          <p:nvPr/>
        </p:nvSpPr>
        <p:spPr>
          <a:xfrm>
            <a:off x="-1" y="18490"/>
            <a:ext cx="914400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spcBef>
                <a:spcPct val="20000"/>
              </a:spcBef>
            </a:pPr>
            <a:r>
              <a:rPr lang="es-CO" b="1" cap="small" dirty="0" smtClean="0">
                <a:solidFill>
                  <a:schemeClr val="accent4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Método de estimación de usuarios de internet</a:t>
            </a:r>
            <a:endParaRPr lang="es-CO" b="1" cap="small" dirty="0">
              <a:solidFill>
                <a:schemeClr val="accent4">
                  <a:lumMod val="50000"/>
                </a:schemeClr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142928" y="1922247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2">
                    <a:lumMod val="25000"/>
                  </a:schemeClr>
                </a:solidFill>
                <a:latin typeface="Impact" pitchFamily="34" charset="0"/>
              </a:rPr>
              <a:t>Cálculo de usuarios usando el modelo</a:t>
            </a:r>
            <a:endParaRPr lang="es-CO" sz="2000" dirty="0">
              <a:solidFill>
                <a:schemeClr val="bg2">
                  <a:lumMod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7214936" y="2983922"/>
            <a:ext cx="1872208" cy="1247614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2013 – T1</a:t>
            </a:r>
          </a:p>
          <a:p>
            <a:pPr algn="ctr"/>
            <a:r>
              <a:rPr lang="es-CO" sz="2000" dirty="0" smtClean="0">
                <a:solidFill>
                  <a:schemeClr val="bg2"/>
                </a:solidFill>
                <a:latin typeface="Impact" pitchFamily="34" charset="0"/>
              </a:rPr>
              <a:t>23,753,044</a:t>
            </a:r>
          </a:p>
          <a:p>
            <a:pPr algn="ctr"/>
            <a:r>
              <a:rPr lang="es-CO" sz="2000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2013 – T2</a:t>
            </a:r>
          </a:p>
          <a:p>
            <a:pPr algn="ctr"/>
            <a:r>
              <a:rPr lang="es-CO" sz="2000" dirty="0" smtClean="0">
                <a:solidFill>
                  <a:schemeClr val="bg2"/>
                </a:solidFill>
                <a:latin typeface="Impact" pitchFamily="34" charset="0"/>
              </a:rPr>
              <a:t>24,804,886</a:t>
            </a:r>
            <a:endParaRPr lang="es-CO" sz="2000" dirty="0">
              <a:solidFill>
                <a:schemeClr val="bg2"/>
              </a:solidFill>
              <a:latin typeface="Impact" pitchFamily="34" charset="0"/>
            </a:endParaRPr>
          </a:p>
        </p:txBody>
      </p:sp>
      <p:sp>
        <p:nvSpPr>
          <p:cNvPr id="10" name="9 Pentágono"/>
          <p:cNvSpPr/>
          <p:nvPr/>
        </p:nvSpPr>
        <p:spPr>
          <a:xfrm>
            <a:off x="71285" y="5727096"/>
            <a:ext cx="1620395" cy="942264"/>
          </a:xfrm>
          <a:prstGeom prst="homePlat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altLang="es-CO" sz="1200" b="1" dirty="0" smtClean="0">
                <a:solidFill>
                  <a:schemeClr val="bg2"/>
                </a:solidFill>
                <a:latin typeface="Century Gothic" pitchFamily="34" charset="0"/>
              </a:rPr>
              <a:t>Datos DANE son adecuados y confiables</a:t>
            </a:r>
            <a:endParaRPr lang="es-CO" altLang="es-CO" sz="1200" b="1" dirty="0">
              <a:solidFill>
                <a:schemeClr val="bg2"/>
              </a:solidFill>
              <a:latin typeface="Century Gothic" pitchFamily="34" charset="0"/>
            </a:endParaRPr>
          </a:p>
        </p:txBody>
      </p:sp>
      <p:sp>
        <p:nvSpPr>
          <p:cNvPr id="79" name="78 Pentágono"/>
          <p:cNvSpPr/>
          <p:nvPr/>
        </p:nvSpPr>
        <p:spPr>
          <a:xfrm>
            <a:off x="1728290" y="5728798"/>
            <a:ext cx="3131742" cy="940562"/>
          </a:xfrm>
          <a:prstGeom prst="homePlat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altLang="es-CO" sz="1200" b="1" dirty="0">
                <a:solidFill>
                  <a:schemeClr val="bg2"/>
                </a:solidFill>
                <a:latin typeface="Century Gothic" pitchFamily="34" charset="0"/>
              </a:rPr>
              <a:t>Para datos actualizados: Se deben extrapolar trimestralmente según evolución proporcional del indicador de suscriptores trimestral</a:t>
            </a:r>
          </a:p>
        </p:txBody>
      </p:sp>
      <p:sp>
        <p:nvSpPr>
          <p:cNvPr id="80" name="79 Pentágono"/>
          <p:cNvSpPr/>
          <p:nvPr/>
        </p:nvSpPr>
        <p:spPr>
          <a:xfrm>
            <a:off x="4932040" y="5728798"/>
            <a:ext cx="2088232" cy="940562"/>
          </a:xfrm>
          <a:prstGeom prst="homePlat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altLang="es-CO" sz="1200" b="1" dirty="0">
                <a:solidFill>
                  <a:schemeClr val="bg2"/>
                </a:solidFill>
                <a:latin typeface="Century Gothic" pitchFamily="34" charset="0"/>
              </a:rPr>
              <a:t>Corregir extrapolación apenas exista nuevo dato anual del DANE</a:t>
            </a:r>
          </a:p>
        </p:txBody>
      </p:sp>
      <p:sp>
        <p:nvSpPr>
          <p:cNvPr id="81" name="80 Pentágono"/>
          <p:cNvSpPr/>
          <p:nvPr/>
        </p:nvSpPr>
        <p:spPr>
          <a:xfrm>
            <a:off x="7092280" y="5728042"/>
            <a:ext cx="1979712" cy="940562"/>
          </a:xfrm>
          <a:prstGeom prst="homePlat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altLang="es-CO" sz="1200" b="1" dirty="0">
                <a:solidFill>
                  <a:schemeClr val="bg2"/>
                </a:solidFill>
                <a:latin typeface="Century Gothic" pitchFamily="34" charset="0"/>
              </a:rPr>
              <a:t>Lo anterior permite datos actualizados lo mas cerca posible de la realidad</a:t>
            </a:r>
          </a:p>
        </p:txBody>
      </p:sp>
    </p:spTree>
    <p:extLst>
      <p:ext uri="{BB962C8B-B14F-4D97-AF65-F5344CB8AC3E}">
        <p14:creationId xmlns:p14="http://schemas.microsoft.com/office/powerpoint/2010/main" val="1931786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108519" y="-99392"/>
            <a:ext cx="9361040" cy="7128792"/>
          </a:xfrm>
          <a:prstGeom prst="rect">
            <a:avLst/>
          </a:prstGeom>
        </p:spPr>
      </p:pic>
      <p:sp>
        <p:nvSpPr>
          <p:cNvPr id="30723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9200" dirty="0" smtClean="0">
                <a:latin typeface="Impact" pitchFamily="34" charset="0"/>
              </a:rPr>
              <a:t>Conclusiones y 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/>
          </p:cNvSpPr>
          <p:nvPr/>
        </p:nvSpPr>
        <p:spPr bwMode="auto">
          <a:xfrm>
            <a:off x="0" y="-26988"/>
            <a:ext cx="9144000" cy="14462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dirty="0" smtClean="0">
                <a:latin typeface="Impact" pitchFamily="34" charset="0"/>
                <a:ea typeface="+mn-ea"/>
                <a:cs typeface="+mn-cs"/>
              </a:rPr>
              <a:t>Como </a:t>
            </a:r>
            <a:r>
              <a:rPr lang="es-CO" altLang="es-MX" dirty="0" smtClean="0">
                <a:solidFill>
                  <a:srgbClr val="CCCC00"/>
                </a:solidFill>
                <a:latin typeface="Impact" pitchFamily="34" charset="0"/>
                <a:ea typeface="+mn-ea"/>
                <a:cs typeface="+mn-cs"/>
              </a:rPr>
              <a:t>conclusiones</a:t>
            </a:r>
            <a:r>
              <a:rPr lang="es-CO" altLang="es-MX" dirty="0" smtClean="0">
                <a:latin typeface="Impact" pitchFamily="34" charset="0"/>
                <a:ea typeface="+mn-ea"/>
                <a:cs typeface="+mn-cs"/>
              </a:rPr>
              <a:t> se identifican 5 puntos principales:</a:t>
            </a:r>
            <a:endParaRPr lang="es-CO" altLang="es-MX" dirty="0">
              <a:latin typeface="Impact" pitchFamily="34" charset="0"/>
              <a:ea typeface="+mn-ea"/>
              <a:cs typeface="+mn-cs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51520" y="1632591"/>
            <a:ext cx="8640959" cy="1123261"/>
            <a:chOff x="251520" y="1632591"/>
            <a:chExt cx="8640959" cy="1123261"/>
          </a:xfrm>
        </p:grpSpPr>
        <p:sp>
          <p:nvSpPr>
            <p:cNvPr id="5" name="4 Forma libre"/>
            <p:cNvSpPr/>
            <p:nvPr/>
          </p:nvSpPr>
          <p:spPr>
            <a:xfrm>
              <a:off x="251520" y="1632591"/>
              <a:ext cx="786282" cy="1123261"/>
            </a:xfrm>
            <a:custGeom>
              <a:avLst/>
              <a:gdLst>
                <a:gd name="connsiteX0" fmla="*/ 0 w 1123260"/>
                <a:gd name="connsiteY0" fmla="*/ 0 h 786282"/>
                <a:gd name="connsiteX1" fmla="*/ 730119 w 1123260"/>
                <a:gd name="connsiteY1" fmla="*/ 0 h 786282"/>
                <a:gd name="connsiteX2" fmla="*/ 1123260 w 1123260"/>
                <a:gd name="connsiteY2" fmla="*/ 393141 h 786282"/>
                <a:gd name="connsiteX3" fmla="*/ 730119 w 1123260"/>
                <a:gd name="connsiteY3" fmla="*/ 786282 h 786282"/>
                <a:gd name="connsiteX4" fmla="*/ 0 w 1123260"/>
                <a:gd name="connsiteY4" fmla="*/ 786282 h 786282"/>
                <a:gd name="connsiteX5" fmla="*/ 393141 w 1123260"/>
                <a:gd name="connsiteY5" fmla="*/ 393141 h 786282"/>
                <a:gd name="connsiteX6" fmla="*/ 0 w 1123260"/>
                <a:gd name="connsiteY6" fmla="*/ 0 h 78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3260" h="786282">
                  <a:moveTo>
                    <a:pt x="1123259" y="0"/>
                  </a:moveTo>
                  <a:lnTo>
                    <a:pt x="1123259" y="511083"/>
                  </a:lnTo>
                  <a:lnTo>
                    <a:pt x="561630" y="786282"/>
                  </a:lnTo>
                  <a:lnTo>
                    <a:pt x="1" y="511083"/>
                  </a:lnTo>
                  <a:lnTo>
                    <a:pt x="1" y="0"/>
                  </a:lnTo>
                  <a:lnTo>
                    <a:pt x="561630" y="275199"/>
                  </a:lnTo>
                  <a:lnTo>
                    <a:pt x="1123259" y="0"/>
                  </a:lnTo>
                  <a:close/>
                </a:path>
              </a:pathLst>
            </a:cu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413462" rIns="20320" bIns="413461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altLang="es-MX" sz="32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</a:rPr>
                <a:t>1</a:t>
              </a:r>
              <a:endParaRPr lang="es-CO" sz="32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6" name="5 Forma libre"/>
            <p:cNvSpPr/>
            <p:nvPr/>
          </p:nvSpPr>
          <p:spPr>
            <a:xfrm>
              <a:off x="1037802" y="1632592"/>
              <a:ext cx="7854677" cy="730503"/>
            </a:xfrm>
            <a:custGeom>
              <a:avLst/>
              <a:gdLst>
                <a:gd name="connsiteX0" fmla="*/ 121753 w 730503"/>
                <a:gd name="connsiteY0" fmla="*/ 0 h 7854677"/>
                <a:gd name="connsiteX1" fmla="*/ 608750 w 730503"/>
                <a:gd name="connsiteY1" fmla="*/ 0 h 7854677"/>
                <a:gd name="connsiteX2" fmla="*/ 694842 w 730503"/>
                <a:gd name="connsiteY2" fmla="*/ 35661 h 7854677"/>
                <a:gd name="connsiteX3" fmla="*/ 730503 w 730503"/>
                <a:gd name="connsiteY3" fmla="*/ 121753 h 7854677"/>
                <a:gd name="connsiteX4" fmla="*/ 730503 w 730503"/>
                <a:gd name="connsiteY4" fmla="*/ 7854677 h 7854677"/>
                <a:gd name="connsiteX5" fmla="*/ 730503 w 730503"/>
                <a:gd name="connsiteY5" fmla="*/ 7854677 h 7854677"/>
                <a:gd name="connsiteX6" fmla="*/ 730503 w 730503"/>
                <a:gd name="connsiteY6" fmla="*/ 7854677 h 7854677"/>
                <a:gd name="connsiteX7" fmla="*/ 0 w 730503"/>
                <a:gd name="connsiteY7" fmla="*/ 7854677 h 7854677"/>
                <a:gd name="connsiteX8" fmla="*/ 0 w 730503"/>
                <a:gd name="connsiteY8" fmla="*/ 7854677 h 7854677"/>
                <a:gd name="connsiteX9" fmla="*/ 0 w 730503"/>
                <a:gd name="connsiteY9" fmla="*/ 7854677 h 7854677"/>
                <a:gd name="connsiteX10" fmla="*/ 0 w 730503"/>
                <a:gd name="connsiteY10" fmla="*/ 121753 h 7854677"/>
                <a:gd name="connsiteX11" fmla="*/ 35661 w 730503"/>
                <a:gd name="connsiteY11" fmla="*/ 35661 h 7854677"/>
                <a:gd name="connsiteX12" fmla="*/ 121753 w 730503"/>
                <a:gd name="connsiteY12" fmla="*/ 0 h 785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503" h="7854677">
                  <a:moveTo>
                    <a:pt x="730503" y="1309140"/>
                  </a:moveTo>
                  <a:lnTo>
                    <a:pt x="730503" y="6545537"/>
                  </a:lnTo>
                  <a:cubicBezTo>
                    <a:pt x="730503" y="6892744"/>
                    <a:pt x="729310" y="7225725"/>
                    <a:pt x="727186" y="7471235"/>
                  </a:cubicBezTo>
                  <a:cubicBezTo>
                    <a:pt x="725063" y="7716745"/>
                    <a:pt x="722183" y="7854677"/>
                    <a:pt x="719180" y="7854677"/>
                  </a:cubicBezTo>
                  <a:lnTo>
                    <a:pt x="0" y="7854677"/>
                  </a:lnTo>
                  <a:lnTo>
                    <a:pt x="0" y="7854677"/>
                  </a:lnTo>
                  <a:lnTo>
                    <a:pt x="0" y="78546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19180" y="0"/>
                  </a:lnTo>
                  <a:cubicBezTo>
                    <a:pt x="722183" y="0"/>
                    <a:pt x="725063" y="137932"/>
                    <a:pt x="727186" y="383442"/>
                  </a:cubicBezTo>
                  <a:cubicBezTo>
                    <a:pt x="729310" y="628952"/>
                    <a:pt x="730503" y="961944"/>
                    <a:pt x="730503" y="1309140"/>
                  </a:cubicBezTo>
                  <a:close/>
                </a:path>
              </a:pathLst>
            </a:cu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53440" rIns="53440" bIns="53440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CO" altLang="es-MX" sz="28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</a:rPr>
                <a:t>Adecuado manejo del ecosistema digital</a:t>
              </a:r>
              <a:endParaRPr lang="es-CO" sz="2800" kern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251520" y="2639178"/>
            <a:ext cx="8640959" cy="1123260"/>
            <a:chOff x="251520" y="2639178"/>
            <a:chExt cx="8640959" cy="1123260"/>
          </a:xfrm>
        </p:grpSpPr>
        <p:sp>
          <p:nvSpPr>
            <p:cNvPr id="8" name="7 Forma libre"/>
            <p:cNvSpPr/>
            <p:nvPr/>
          </p:nvSpPr>
          <p:spPr>
            <a:xfrm>
              <a:off x="251520" y="2639178"/>
              <a:ext cx="786282" cy="1123260"/>
            </a:xfrm>
            <a:custGeom>
              <a:avLst/>
              <a:gdLst>
                <a:gd name="connsiteX0" fmla="*/ 0 w 1123260"/>
                <a:gd name="connsiteY0" fmla="*/ 0 h 786282"/>
                <a:gd name="connsiteX1" fmla="*/ 730119 w 1123260"/>
                <a:gd name="connsiteY1" fmla="*/ 0 h 786282"/>
                <a:gd name="connsiteX2" fmla="*/ 1123260 w 1123260"/>
                <a:gd name="connsiteY2" fmla="*/ 393141 h 786282"/>
                <a:gd name="connsiteX3" fmla="*/ 730119 w 1123260"/>
                <a:gd name="connsiteY3" fmla="*/ 786282 h 786282"/>
                <a:gd name="connsiteX4" fmla="*/ 0 w 1123260"/>
                <a:gd name="connsiteY4" fmla="*/ 786282 h 786282"/>
                <a:gd name="connsiteX5" fmla="*/ 393141 w 1123260"/>
                <a:gd name="connsiteY5" fmla="*/ 393141 h 786282"/>
                <a:gd name="connsiteX6" fmla="*/ 0 w 1123260"/>
                <a:gd name="connsiteY6" fmla="*/ 0 h 78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3260" h="786282">
                  <a:moveTo>
                    <a:pt x="1123259" y="0"/>
                  </a:moveTo>
                  <a:lnTo>
                    <a:pt x="1123259" y="511083"/>
                  </a:lnTo>
                  <a:lnTo>
                    <a:pt x="561630" y="786282"/>
                  </a:lnTo>
                  <a:lnTo>
                    <a:pt x="1" y="511083"/>
                  </a:lnTo>
                  <a:lnTo>
                    <a:pt x="1" y="0"/>
                  </a:lnTo>
                  <a:lnTo>
                    <a:pt x="561630" y="275199"/>
                  </a:lnTo>
                  <a:lnTo>
                    <a:pt x="1123259" y="0"/>
                  </a:lnTo>
                  <a:close/>
                </a:path>
              </a:pathLst>
            </a:cu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413461" rIns="20320" bIns="413461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</a:rPr>
                <a:t>2</a:t>
              </a:r>
              <a:endParaRPr lang="es-CO" sz="3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1037802" y="2639179"/>
              <a:ext cx="7854677" cy="730119"/>
            </a:xfrm>
            <a:custGeom>
              <a:avLst/>
              <a:gdLst>
                <a:gd name="connsiteX0" fmla="*/ 121689 w 730119"/>
                <a:gd name="connsiteY0" fmla="*/ 0 h 7854677"/>
                <a:gd name="connsiteX1" fmla="*/ 608430 w 730119"/>
                <a:gd name="connsiteY1" fmla="*/ 0 h 7854677"/>
                <a:gd name="connsiteX2" fmla="*/ 694477 w 730119"/>
                <a:gd name="connsiteY2" fmla="*/ 35642 h 7854677"/>
                <a:gd name="connsiteX3" fmla="*/ 730119 w 730119"/>
                <a:gd name="connsiteY3" fmla="*/ 121689 h 7854677"/>
                <a:gd name="connsiteX4" fmla="*/ 730119 w 730119"/>
                <a:gd name="connsiteY4" fmla="*/ 7854677 h 7854677"/>
                <a:gd name="connsiteX5" fmla="*/ 730119 w 730119"/>
                <a:gd name="connsiteY5" fmla="*/ 7854677 h 7854677"/>
                <a:gd name="connsiteX6" fmla="*/ 730119 w 730119"/>
                <a:gd name="connsiteY6" fmla="*/ 7854677 h 7854677"/>
                <a:gd name="connsiteX7" fmla="*/ 0 w 730119"/>
                <a:gd name="connsiteY7" fmla="*/ 7854677 h 7854677"/>
                <a:gd name="connsiteX8" fmla="*/ 0 w 730119"/>
                <a:gd name="connsiteY8" fmla="*/ 7854677 h 7854677"/>
                <a:gd name="connsiteX9" fmla="*/ 0 w 730119"/>
                <a:gd name="connsiteY9" fmla="*/ 7854677 h 7854677"/>
                <a:gd name="connsiteX10" fmla="*/ 0 w 730119"/>
                <a:gd name="connsiteY10" fmla="*/ 121689 h 7854677"/>
                <a:gd name="connsiteX11" fmla="*/ 35642 w 730119"/>
                <a:gd name="connsiteY11" fmla="*/ 35642 h 7854677"/>
                <a:gd name="connsiteX12" fmla="*/ 121689 w 730119"/>
                <a:gd name="connsiteY12" fmla="*/ 0 h 785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19" h="7854677">
                  <a:moveTo>
                    <a:pt x="730119" y="1309140"/>
                  </a:moveTo>
                  <a:lnTo>
                    <a:pt x="730119" y="6545537"/>
                  </a:lnTo>
                  <a:cubicBezTo>
                    <a:pt x="730119" y="6892743"/>
                    <a:pt x="728927" y="7225727"/>
                    <a:pt x="726806" y="7471238"/>
                  </a:cubicBezTo>
                  <a:cubicBezTo>
                    <a:pt x="724685" y="7716748"/>
                    <a:pt x="721808" y="7854677"/>
                    <a:pt x="718808" y="7854677"/>
                  </a:cubicBezTo>
                  <a:lnTo>
                    <a:pt x="0" y="7854677"/>
                  </a:lnTo>
                  <a:lnTo>
                    <a:pt x="0" y="7854677"/>
                  </a:lnTo>
                  <a:lnTo>
                    <a:pt x="0" y="78546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18808" y="0"/>
                  </a:lnTo>
                  <a:cubicBezTo>
                    <a:pt x="721808" y="0"/>
                    <a:pt x="724685" y="137929"/>
                    <a:pt x="726806" y="383439"/>
                  </a:cubicBezTo>
                  <a:cubicBezTo>
                    <a:pt x="728927" y="628950"/>
                    <a:pt x="730119" y="961934"/>
                    <a:pt x="730119" y="1309140"/>
                  </a:cubicBezTo>
                  <a:close/>
                </a:path>
              </a:pathLst>
            </a:cu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1" tIns="48341" rIns="48340" bIns="48341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CO" altLang="es-MX" sz="20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</a:rPr>
                <a:t>Avances significativos de alto impacto en cubrimiento de infraestructura y acceso a los servicios de telecomunicaciones</a:t>
              </a:r>
              <a:endParaRPr lang="es-CO" sz="2000" kern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251520" y="3645765"/>
            <a:ext cx="8640959" cy="1123260"/>
            <a:chOff x="251520" y="3645765"/>
            <a:chExt cx="8640959" cy="1123260"/>
          </a:xfrm>
        </p:grpSpPr>
        <p:sp>
          <p:nvSpPr>
            <p:cNvPr id="11" name="10 Forma libre"/>
            <p:cNvSpPr/>
            <p:nvPr/>
          </p:nvSpPr>
          <p:spPr>
            <a:xfrm>
              <a:off x="251520" y="3645765"/>
              <a:ext cx="786282" cy="1123260"/>
            </a:xfrm>
            <a:custGeom>
              <a:avLst/>
              <a:gdLst>
                <a:gd name="connsiteX0" fmla="*/ 0 w 1123260"/>
                <a:gd name="connsiteY0" fmla="*/ 0 h 786282"/>
                <a:gd name="connsiteX1" fmla="*/ 730119 w 1123260"/>
                <a:gd name="connsiteY1" fmla="*/ 0 h 786282"/>
                <a:gd name="connsiteX2" fmla="*/ 1123260 w 1123260"/>
                <a:gd name="connsiteY2" fmla="*/ 393141 h 786282"/>
                <a:gd name="connsiteX3" fmla="*/ 730119 w 1123260"/>
                <a:gd name="connsiteY3" fmla="*/ 786282 h 786282"/>
                <a:gd name="connsiteX4" fmla="*/ 0 w 1123260"/>
                <a:gd name="connsiteY4" fmla="*/ 786282 h 786282"/>
                <a:gd name="connsiteX5" fmla="*/ 393141 w 1123260"/>
                <a:gd name="connsiteY5" fmla="*/ 393141 h 786282"/>
                <a:gd name="connsiteX6" fmla="*/ 0 w 1123260"/>
                <a:gd name="connsiteY6" fmla="*/ 0 h 78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3260" h="786282">
                  <a:moveTo>
                    <a:pt x="1123259" y="0"/>
                  </a:moveTo>
                  <a:lnTo>
                    <a:pt x="1123259" y="511083"/>
                  </a:lnTo>
                  <a:lnTo>
                    <a:pt x="561630" y="786282"/>
                  </a:lnTo>
                  <a:lnTo>
                    <a:pt x="1" y="511083"/>
                  </a:lnTo>
                  <a:lnTo>
                    <a:pt x="1" y="0"/>
                  </a:lnTo>
                  <a:lnTo>
                    <a:pt x="561630" y="275199"/>
                  </a:lnTo>
                  <a:lnTo>
                    <a:pt x="1123259" y="0"/>
                  </a:lnTo>
                  <a:close/>
                </a:path>
              </a:pathLst>
            </a:cu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413461" rIns="20320" bIns="413461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</a:rPr>
                <a:t>3</a:t>
              </a:r>
            </a:p>
          </p:txBody>
        </p:sp>
        <p:sp>
          <p:nvSpPr>
            <p:cNvPr id="12" name="11 Forma libre"/>
            <p:cNvSpPr/>
            <p:nvPr/>
          </p:nvSpPr>
          <p:spPr>
            <a:xfrm>
              <a:off x="1037802" y="3645766"/>
              <a:ext cx="7854677" cy="730119"/>
            </a:xfrm>
            <a:custGeom>
              <a:avLst/>
              <a:gdLst>
                <a:gd name="connsiteX0" fmla="*/ 121689 w 730119"/>
                <a:gd name="connsiteY0" fmla="*/ 0 h 7854677"/>
                <a:gd name="connsiteX1" fmla="*/ 608430 w 730119"/>
                <a:gd name="connsiteY1" fmla="*/ 0 h 7854677"/>
                <a:gd name="connsiteX2" fmla="*/ 694477 w 730119"/>
                <a:gd name="connsiteY2" fmla="*/ 35642 h 7854677"/>
                <a:gd name="connsiteX3" fmla="*/ 730119 w 730119"/>
                <a:gd name="connsiteY3" fmla="*/ 121689 h 7854677"/>
                <a:gd name="connsiteX4" fmla="*/ 730119 w 730119"/>
                <a:gd name="connsiteY4" fmla="*/ 7854677 h 7854677"/>
                <a:gd name="connsiteX5" fmla="*/ 730119 w 730119"/>
                <a:gd name="connsiteY5" fmla="*/ 7854677 h 7854677"/>
                <a:gd name="connsiteX6" fmla="*/ 730119 w 730119"/>
                <a:gd name="connsiteY6" fmla="*/ 7854677 h 7854677"/>
                <a:gd name="connsiteX7" fmla="*/ 0 w 730119"/>
                <a:gd name="connsiteY7" fmla="*/ 7854677 h 7854677"/>
                <a:gd name="connsiteX8" fmla="*/ 0 w 730119"/>
                <a:gd name="connsiteY8" fmla="*/ 7854677 h 7854677"/>
                <a:gd name="connsiteX9" fmla="*/ 0 w 730119"/>
                <a:gd name="connsiteY9" fmla="*/ 7854677 h 7854677"/>
                <a:gd name="connsiteX10" fmla="*/ 0 w 730119"/>
                <a:gd name="connsiteY10" fmla="*/ 121689 h 7854677"/>
                <a:gd name="connsiteX11" fmla="*/ 35642 w 730119"/>
                <a:gd name="connsiteY11" fmla="*/ 35642 h 7854677"/>
                <a:gd name="connsiteX12" fmla="*/ 121689 w 730119"/>
                <a:gd name="connsiteY12" fmla="*/ 0 h 785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19" h="7854677">
                  <a:moveTo>
                    <a:pt x="730119" y="1309140"/>
                  </a:moveTo>
                  <a:lnTo>
                    <a:pt x="730119" y="6545537"/>
                  </a:lnTo>
                  <a:cubicBezTo>
                    <a:pt x="730119" y="6892743"/>
                    <a:pt x="728927" y="7225727"/>
                    <a:pt x="726806" y="7471238"/>
                  </a:cubicBezTo>
                  <a:cubicBezTo>
                    <a:pt x="724685" y="7716748"/>
                    <a:pt x="721808" y="7854677"/>
                    <a:pt x="718808" y="7854677"/>
                  </a:cubicBezTo>
                  <a:lnTo>
                    <a:pt x="0" y="7854677"/>
                  </a:lnTo>
                  <a:lnTo>
                    <a:pt x="0" y="7854677"/>
                  </a:lnTo>
                  <a:lnTo>
                    <a:pt x="0" y="78546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18808" y="0"/>
                  </a:lnTo>
                  <a:cubicBezTo>
                    <a:pt x="721808" y="0"/>
                    <a:pt x="724685" y="137929"/>
                    <a:pt x="726806" y="383439"/>
                  </a:cubicBezTo>
                  <a:cubicBezTo>
                    <a:pt x="728927" y="628950"/>
                    <a:pt x="730119" y="961934"/>
                    <a:pt x="730119" y="1309140"/>
                  </a:cubicBezTo>
                  <a:close/>
                </a:path>
              </a:pathLst>
            </a:cu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9" tIns="50881" rIns="50880" bIns="50881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_tradnl" altLang="es-MX" sz="24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</a:rPr>
                <a:t>Avances  en mecanismos de apropiación de las TIC</a:t>
              </a:r>
              <a:endParaRPr lang="es-CO" sz="2400" kern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251520" y="4652352"/>
            <a:ext cx="8640959" cy="1123260"/>
            <a:chOff x="251520" y="4652352"/>
            <a:chExt cx="8640959" cy="1123260"/>
          </a:xfrm>
        </p:grpSpPr>
        <p:sp>
          <p:nvSpPr>
            <p:cNvPr id="13" name="12 Forma libre"/>
            <p:cNvSpPr/>
            <p:nvPr/>
          </p:nvSpPr>
          <p:spPr>
            <a:xfrm>
              <a:off x="251520" y="4652352"/>
              <a:ext cx="786282" cy="1123260"/>
            </a:xfrm>
            <a:custGeom>
              <a:avLst/>
              <a:gdLst>
                <a:gd name="connsiteX0" fmla="*/ 0 w 1123260"/>
                <a:gd name="connsiteY0" fmla="*/ 0 h 786282"/>
                <a:gd name="connsiteX1" fmla="*/ 730119 w 1123260"/>
                <a:gd name="connsiteY1" fmla="*/ 0 h 786282"/>
                <a:gd name="connsiteX2" fmla="*/ 1123260 w 1123260"/>
                <a:gd name="connsiteY2" fmla="*/ 393141 h 786282"/>
                <a:gd name="connsiteX3" fmla="*/ 730119 w 1123260"/>
                <a:gd name="connsiteY3" fmla="*/ 786282 h 786282"/>
                <a:gd name="connsiteX4" fmla="*/ 0 w 1123260"/>
                <a:gd name="connsiteY4" fmla="*/ 786282 h 786282"/>
                <a:gd name="connsiteX5" fmla="*/ 393141 w 1123260"/>
                <a:gd name="connsiteY5" fmla="*/ 393141 h 786282"/>
                <a:gd name="connsiteX6" fmla="*/ 0 w 1123260"/>
                <a:gd name="connsiteY6" fmla="*/ 0 h 78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3260" h="786282">
                  <a:moveTo>
                    <a:pt x="1123259" y="0"/>
                  </a:moveTo>
                  <a:lnTo>
                    <a:pt x="1123259" y="511083"/>
                  </a:lnTo>
                  <a:lnTo>
                    <a:pt x="561630" y="786282"/>
                  </a:lnTo>
                  <a:lnTo>
                    <a:pt x="1" y="511083"/>
                  </a:lnTo>
                  <a:lnTo>
                    <a:pt x="1" y="0"/>
                  </a:lnTo>
                  <a:lnTo>
                    <a:pt x="561630" y="275199"/>
                  </a:lnTo>
                  <a:lnTo>
                    <a:pt x="1123259" y="0"/>
                  </a:lnTo>
                  <a:close/>
                </a:path>
              </a:pathLst>
            </a:cu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413461" rIns="20320" bIns="413461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</a:rPr>
                <a:t>4</a:t>
              </a:r>
            </a:p>
          </p:txBody>
        </p:sp>
        <p:sp>
          <p:nvSpPr>
            <p:cNvPr id="14" name="13 Forma libre"/>
            <p:cNvSpPr/>
            <p:nvPr/>
          </p:nvSpPr>
          <p:spPr>
            <a:xfrm>
              <a:off x="1037802" y="4652353"/>
              <a:ext cx="7854677" cy="730119"/>
            </a:xfrm>
            <a:custGeom>
              <a:avLst/>
              <a:gdLst>
                <a:gd name="connsiteX0" fmla="*/ 121689 w 730119"/>
                <a:gd name="connsiteY0" fmla="*/ 0 h 7854677"/>
                <a:gd name="connsiteX1" fmla="*/ 608430 w 730119"/>
                <a:gd name="connsiteY1" fmla="*/ 0 h 7854677"/>
                <a:gd name="connsiteX2" fmla="*/ 694477 w 730119"/>
                <a:gd name="connsiteY2" fmla="*/ 35642 h 7854677"/>
                <a:gd name="connsiteX3" fmla="*/ 730119 w 730119"/>
                <a:gd name="connsiteY3" fmla="*/ 121689 h 7854677"/>
                <a:gd name="connsiteX4" fmla="*/ 730119 w 730119"/>
                <a:gd name="connsiteY4" fmla="*/ 7854677 h 7854677"/>
                <a:gd name="connsiteX5" fmla="*/ 730119 w 730119"/>
                <a:gd name="connsiteY5" fmla="*/ 7854677 h 7854677"/>
                <a:gd name="connsiteX6" fmla="*/ 730119 w 730119"/>
                <a:gd name="connsiteY6" fmla="*/ 7854677 h 7854677"/>
                <a:gd name="connsiteX7" fmla="*/ 0 w 730119"/>
                <a:gd name="connsiteY7" fmla="*/ 7854677 h 7854677"/>
                <a:gd name="connsiteX8" fmla="*/ 0 w 730119"/>
                <a:gd name="connsiteY8" fmla="*/ 7854677 h 7854677"/>
                <a:gd name="connsiteX9" fmla="*/ 0 w 730119"/>
                <a:gd name="connsiteY9" fmla="*/ 7854677 h 7854677"/>
                <a:gd name="connsiteX10" fmla="*/ 0 w 730119"/>
                <a:gd name="connsiteY10" fmla="*/ 121689 h 7854677"/>
                <a:gd name="connsiteX11" fmla="*/ 35642 w 730119"/>
                <a:gd name="connsiteY11" fmla="*/ 35642 h 7854677"/>
                <a:gd name="connsiteX12" fmla="*/ 121689 w 730119"/>
                <a:gd name="connsiteY12" fmla="*/ 0 h 785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19" h="7854677">
                  <a:moveTo>
                    <a:pt x="730119" y="1309140"/>
                  </a:moveTo>
                  <a:lnTo>
                    <a:pt x="730119" y="6545537"/>
                  </a:lnTo>
                  <a:cubicBezTo>
                    <a:pt x="730119" y="6892743"/>
                    <a:pt x="728927" y="7225727"/>
                    <a:pt x="726806" y="7471238"/>
                  </a:cubicBezTo>
                  <a:cubicBezTo>
                    <a:pt x="724685" y="7716748"/>
                    <a:pt x="721808" y="7854677"/>
                    <a:pt x="718808" y="7854677"/>
                  </a:cubicBezTo>
                  <a:lnTo>
                    <a:pt x="0" y="7854677"/>
                  </a:lnTo>
                  <a:lnTo>
                    <a:pt x="0" y="7854677"/>
                  </a:lnTo>
                  <a:lnTo>
                    <a:pt x="0" y="78546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18808" y="0"/>
                  </a:lnTo>
                  <a:cubicBezTo>
                    <a:pt x="721808" y="0"/>
                    <a:pt x="724685" y="137929"/>
                    <a:pt x="726806" y="383439"/>
                  </a:cubicBezTo>
                  <a:cubicBezTo>
                    <a:pt x="728927" y="628950"/>
                    <a:pt x="730119" y="961934"/>
                    <a:pt x="730119" y="1309140"/>
                  </a:cubicBezTo>
                  <a:close/>
                </a:path>
              </a:pathLst>
            </a:cu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1" tIns="48341" rIns="48340" bIns="48341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_tradnl" altLang="es-MX" sz="20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</a:rPr>
                <a:t>Desarrollo armónico de componentes del ecosistema (Infraestructura, Servicios, Aplicaciones y contenidos y Usuarios)</a:t>
              </a:r>
              <a:endParaRPr lang="es-CO" sz="2000" kern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251520" y="5658939"/>
            <a:ext cx="8640959" cy="1123260"/>
            <a:chOff x="251520" y="5658939"/>
            <a:chExt cx="8640959" cy="1123260"/>
          </a:xfrm>
        </p:grpSpPr>
        <p:sp>
          <p:nvSpPr>
            <p:cNvPr id="15" name="14 Forma libre"/>
            <p:cNvSpPr/>
            <p:nvPr/>
          </p:nvSpPr>
          <p:spPr>
            <a:xfrm>
              <a:off x="251520" y="5658939"/>
              <a:ext cx="786282" cy="1123260"/>
            </a:xfrm>
            <a:custGeom>
              <a:avLst/>
              <a:gdLst>
                <a:gd name="connsiteX0" fmla="*/ 0 w 1123260"/>
                <a:gd name="connsiteY0" fmla="*/ 0 h 786282"/>
                <a:gd name="connsiteX1" fmla="*/ 730119 w 1123260"/>
                <a:gd name="connsiteY1" fmla="*/ 0 h 786282"/>
                <a:gd name="connsiteX2" fmla="*/ 1123260 w 1123260"/>
                <a:gd name="connsiteY2" fmla="*/ 393141 h 786282"/>
                <a:gd name="connsiteX3" fmla="*/ 730119 w 1123260"/>
                <a:gd name="connsiteY3" fmla="*/ 786282 h 786282"/>
                <a:gd name="connsiteX4" fmla="*/ 0 w 1123260"/>
                <a:gd name="connsiteY4" fmla="*/ 786282 h 786282"/>
                <a:gd name="connsiteX5" fmla="*/ 393141 w 1123260"/>
                <a:gd name="connsiteY5" fmla="*/ 393141 h 786282"/>
                <a:gd name="connsiteX6" fmla="*/ 0 w 1123260"/>
                <a:gd name="connsiteY6" fmla="*/ 0 h 78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3260" h="786282">
                  <a:moveTo>
                    <a:pt x="1123259" y="0"/>
                  </a:moveTo>
                  <a:lnTo>
                    <a:pt x="1123259" y="511083"/>
                  </a:lnTo>
                  <a:lnTo>
                    <a:pt x="561630" y="786282"/>
                  </a:lnTo>
                  <a:lnTo>
                    <a:pt x="1" y="511083"/>
                  </a:lnTo>
                  <a:lnTo>
                    <a:pt x="1" y="0"/>
                  </a:lnTo>
                  <a:lnTo>
                    <a:pt x="561630" y="275199"/>
                  </a:lnTo>
                  <a:lnTo>
                    <a:pt x="1123259" y="0"/>
                  </a:lnTo>
                  <a:close/>
                </a:path>
              </a:pathLst>
            </a:cu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20" tIns="413461" rIns="20320" bIns="413461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32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</a:rPr>
                <a:t>5</a:t>
              </a:r>
            </a:p>
          </p:txBody>
        </p:sp>
        <p:sp>
          <p:nvSpPr>
            <p:cNvPr id="16" name="15 Forma libre"/>
            <p:cNvSpPr/>
            <p:nvPr/>
          </p:nvSpPr>
          <p:spPr>
            <a:xfrm>
              <a:off x="1037802" y="5658939"/>
              <a:ext cx="7854677" cy="730120"/>
            </a:xfrm>
            <a:custGeom>
              <a:avLst/>
              <a:gdLst>
                <a:gd name="connsiteX0" fmla="*/ 121689 w 730119"/>
                <a:gd name="connsiteY0" fmla="*/ 0 h 7854677"/>
                <a:gd name="connsiteX1" fmla="*/ 608430 w 730119"/>
                <a:gd name="connsiteY1" fmla="*/ 0 h 7854677"/>
                <a:gd name="connsiteX2" fmla="*/ 694477 w 730119"/>
                <a:gd name="connsiteY2" fmla="*/ 35642 h 7854677"/>
                <a:gd name="connsiteX3" fmla="*/ 730119 w 730119"/>
                <a:gd name="connsiteY3" fmla="*/ 121689 h 7854677"/>
                <a:gd name="connsiteX4" fmla="*/ 730119 w 730119"/>
                <a:gd name="connsiteY4" fmla="*/ 7854677 h 7854677"/>
                <a:gd name="connsiteX5" fmla="*/ 730119 w 730119"/>
                <a:gd name="connsiteY5" fmla="*/ 7854677 h 7854677"/>
                <a:gd name="connsiteX6" fmla="*/ 730119 w 730119"/>
                <a:gd name="connsiteY6" fmla="*/ 7854677 h 7854677"/>
                <a:gd name="connsiteX7" fmla="*/ 0 w 730119"/>
                <a:gd name="connsiteY7" fmla="*/ 7854677 h 7854677"/>
                <a:gd name="connsiteX8" fmla="*/ 0 w 730119"/>
                <a:gd name="connsiteY8" fmla="*/ 7854677 h 7854677"/>
                <a:gd name="connsiteX9" fmla="*/ 0 w 730119"/>
                <a:gd name="connsiteY9" fmla="*/ 7854677 h 7854677"/>
                <a:gd name="connsiteX10" fmla="*/ 0 w 730119"/>
                <a:gd name="connsiteY10" fmla="*/ 121689 h 7854677"/>
                <a:gd name="connsiteX11" fmla="*/ 35642 w 730119"/>
                <a:gd name="connsiteY11" fmla="*/ 35642 h 7854677"/>
                <a:gd name="connsiteX12" fmla="*/ 121689 w 730119"/>
                <a:gd name="connsiteY12" fmla="*/ 0 h 7854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19" h="7854677">
                  <a:moveTo>
                    <a:pt x="730119" y="1309140"/>
                  </a:moveTo>
                  <a:lnTo>
                    <a:pt x="730119" y="6545537"/>
                  </a:lnTo>
                  <a:cubicBezTo>
                    <a:pt x="730119" y="6892743"/>
                    <a:pt x="728927" y="7225727"/>
                    <a:pt x="726806" y="7471238"/>
                  </a:cubicBezTo>
                  <a:cubicBezTo>
                    <a:pt x="724685" y="7716748"/>
                    <a:pt x="721808" y="7854677"/>
                    <a:pt x="718808" y="7854677"/>
                  </a:cubicBezTo>
                  <a:lnTo>
                    <a:pt x="0" y="7854677"/>
                  </a:lnTo>
                  <a:lnTo>
                    <a:pt x="0" y="7854677"/>
                  </a:lnTo>
                  <a:lnTo>
                    <a:pt x="0" y="785467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18808" y="0"/>
                  </a:lnTo>
                  <a:cubicBezTo>
                    <a:pt x="721808" y="0"/>
                    <a:pt x="724685" y="137929"/>
                    <a:pt x="726806" y="383439"/>
                  </a:cubicBezTo>
                  <a:cubicBezTo>
                    <a:pt x="728927" y="628950"/>
                    <a:pt x="730119" y="961934"/>
                    <a:pt x="730119" y="1309140"/>
                  </a:cubicBezTo>
                  <a:close/>
                </a:path>
              </a:pathLst>
            </a:cu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5" tIns="49611" rIns="49610" bIns="49612" numCol="1" spcCol="1270" anchor="ctr" anchorCtr="0">
              <a:noAutofit/>
            </a:bodyPr>
            <a:lstStyle/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_tradnl" altLang="es-MX" sz="2200" kern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</a:rPr>
                <a:t>Existen  espacios de mejora y evolución para nuevas versiones del Plan</a:t>
              </a:r>
              <a:endParaRPr lang="es-CO" sz="2200" kern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/>
          </p:cNvSpPr>
          <p:nvPr/>
        </p:nvSpPr>
        <p:spPr bwMode="auto">
          <a:xfrm>
            <a:off x="0" y="-88900"/>
            <a:ext cx="9144000" cy="157003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4800" dirty="0" smtClean="0">
                <a:latin typeface="Impact" pitchFamily="34" charset="0"/>
                <a:ea typeface="+mn-ea"/>
                <a:cs typeface="+mn-cs"/>
              </a:rPr>
              <a:t>Se plantean entonces las siguientes </a:t>
            </a:r>
            <a:r>
              <a:rPr lang="es-CO" altLang="es-MX" sz="4800" dirty="0" smtClean="0">
                <a:solidFill>
                  <a:schemeClr val="accent5">
                    <a:lumMod val="75000"/>
                  </a:schemeClr>
                </a:solidFill>
                <a:latin typeface="Impact" pitchFamily="34" charset="0"/>
                <a:ea typeface="+mn-ea"/>
                <a:cs typeface="+mn-cs"/>
              </a:rPr>
              <a:t>recomendaciones</a:t>
            </a:r>
            <a:r>
              <a:rPr lang="es-CO" altLang="es-MX" sz="4800" dirty="0" smtClean="0">
                <a:latin typeface="Impact" pitchFamily="34" charset="0"/>
                <a:ea typeface="+mn-ea"/>
                <a:cs typeface="+mn-cs"/>
              </a:rPr>
              <a:t>:</a:t>
            </a:r>
            <a:endParaRPr lang="es-CO" altLang="es-MX" sz="4800" dirty="0">
              <a:latin typeface="Impact" pitchFamily="34" charset="0"/>
              <a:ea typeface="+mn-ea"/>
              <a:cs typeface="+mn-cs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251520" y="1699440"/>
            <a:ext cx="8712968" cy="736472"/>
            <a:chOff x="251520" y="1856327"/>
            <a:chExt cx="6840760" cy="736472"/>
          </a:xfrm>
        </p:grpSpPr>
        <p:sp>
          <p:nvSpPr>
            <p:cNvPr id="8" name="7 Rectángulo"/>
            <p:cNvSpPr/>
            <p:nvPr/>
          </p:nvSpPr>
          <p:spPr>
            <a:xfrm>
              <a:off x="251520" y="2038399"/>
              <a:ext cx="6840760" cy="554400"/>
            </a:xfrm>
            <a:prstGeom prst="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8 Forma libre"/>
            <p:cNvSpPr/>
            <p:nvPr/>
          </p:nvSpPr>
          <p:spPr>
            <a:xfrm>
              <a:off x="364358" y="1856327"/>
              <a:ext cx="6614852" cy="649440"/>
            </a:xfrm>
            <a:custGeom>
              <a:avLst/>
              <a:gdLst>
                <a:gd name="connsiteX0" fmla="*/ 0 w 6375307"/>
                <a:gd name="connsiteY0" fmla="*/ 108242 h 649440"/>
                <a:gd name="connsiteX1" fmla="*/ 31703 w 6375307"/>
                <a:gd name="connsiteY1" fmla="*/ 31703 h 649440"/>
                <a:gd name="connsiteX2" fmla="*/ 108242 w 6375307"/>
                <a:gd name="connsiteY2" fmla="*/ 0 h 649440"/>
                <a:gd name="connsiteX3" fmla="*/ 6267065 w 6375307"/>
                <a:gd name="connsiteY3" fmla="*/ 0 h 649440"/>
                <a:gd name="connsiteX4" fmla="*/ 6343604 w 6375307"/>
                <a:gd name="connsiteY4" fmla="*/ 31703 h 649440"/>
                <a:gd name="connsiteX5" fmla="*/ 6375307 w 6375307"/>
                <a:gd name="connsiteY5" fmla="*/ 108242 h 649440"/>
                <a:gd name="connsiteX6" fmla="*/ 6375307 w 6375307"/>
                <a:gd name="connsiteY6" fmla="*/ 541198 h 649440"/>
                <a:gd name="connsiteX7" fmla="*/ 6343604 w 6375307"/>
                <a:gd name="connsiteY7" fmla="*/ 617737 h 649440"/>
                <a:gd name="connsiteX8" fmla="*/ 6267065 w 6375307"/>
                <a:gd name="connsiteY8" fmla="*/ 649440 h 649440"/>
                <a:gd name="connsiteX9" fmla="*/ 108242 w 6375307"/>
                <a:gd name="connsiteY9" fmla="*/ 649440 h 649440"/>
                <a:gd name="connsiteX10" fmla="*/ 31703 w 6375307"/>
                <a:gd name="connsiteY10" fmla="*/ 617737 h 649440"/>
                <a:gd name="connsiteX11" fmla="*/ 0 w 6375307"/>
                <a:gd name="connsiteY11" fmla="*/ 541198 h 649440"/>
                <a:gd name="connsiteX12" fmla="*/ 0 w 6375307"/>
                <a:gd name="connsiteY12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5307" h="649440">
                  <a:moveTo>
                    <a:pt x="0" y="108242"/>
                  </a:moveTo>
                  <a:cubicBezTo>
                    <a:pt x="0" y="79534"/>
                    <a:pt x="11404" y="52003"/>
                    <a:pt x="31703" y="31703"/>
                  </a:cubicBezTo>
                  <a:cubicBezTo>
                    <a:pt x="52002" y="11404"/>
                    <a:pt x="79534" y="0"/>
                    <a:pt x="108242" y="0"/>
                  </a:cubicBezTo>
                  <a:lnTo>
                    <a:pt x="6267065" y="0"/>
                  </a:lnTo>
                  <a:cubicBezTo>
                    <a:pt x="6295773" y="0"/>
                    <a:pt x="6323304" y="11404"/>
                    <a:pt x="6343604" y="31703"/>
                  </a:cubicBezTo>
                  <a:cubicBezTo>
                    <a:pt x="6363903" y="52002"/>
                    <a:pt x="6375307" y="79534"/>
                    <a:pt x="6375307" y="108242"/>
                  </a:cubicBezTo>
                  <a:lnTo>
                    <a:pt x="6375307" y="541198"/>
                  </a:lnTo>
                  <a:cubicBezTo>
                    <a:pt x="6375307" y="569906"/>
                    <a:pt x="6363903" y="597437"/>
                    <a:pt x="6343604" y="617737"/>
                  </a:cubicBezTo>
                  <a:cubicBezTo>
                    <a:pt x="6323305" y="638036"/>
                    <a:pt x="6295773" y="649440"/>
                    <a:pt x="6267065" y="649440"/>
                  </a:cubicBezTo>
                  <a:lnTo>
                    <a:pt x="108242" y="649440"/>
                  </a:lnTo>
                  <a:cubicBezTo>
                    <a:pt x="79534" y="649440"/>
                    <a:pt x="52003" y="638036"/>
                    <a:pt x="31703" y="617737"/>
                  </a:cubicBezTo>
                  <a:cubicBezTo>
                    <a:pt x="11404" y="597438"/>
                    <a:pt x="0" y="569906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698" tIns="31703" rIns="212698" bIns="31703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altLang="es-MX" sz="2000" kern="1200" dirty="0" smtClean="0">
                  <a:solidFill>
                    <a:schemeClr val="bg2"/>
                  </a:solidFill>
                  <a:latin typeface="Impact" pitchFamily="34" charset="0"/>
                </a:rPr>
                <a:t>1. En una segunda fase enfatizar en mayor velocidad y transversalidad</a:t>
              </a:r>
              <a:endParaRPr lang="es-CO" sz="2000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251520" y="2564904"/>
            <a:ext cx="8712968" cy="726280"/>
            <a:chOff x="251520" y="2864439"/>
            <a:chExt cx="6840760" cy="726280"/>
          </a:xfrm>
        </p:grpSpPr>
        <p:sp>
          <p:nvSpPr>
            <p:cNvPr id="10" name="9 Rectángulo"/>
            <p:cNvSpPr/>
            <p:nvPr/>
          </p:nvSpPr>
          <p:spPr>
            <a:xfrm>
              <a:off x="251520" y="3036319"/>
              <a:ext cx="6840760" cy="554400"/>
            </a:xfrm>
            <a:prstGeom prst="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Forma libre"/>
            <p:cNvSpPr/>
            <p:nvPr/>
          </p:nvSpPr>
          <p:spPr>
            <a:xfrm>
              <a:off x="364358" y="2864439"/>
              <a:ext cx="6614852" cy="649440"/>
            </a:xfrm>
            <a:custGeom>
              <a:avLst/>
              <a:gdLst>
                <a:gd name="connsiteX0" fmla="*/ 0 w 6375307"/>
                <a:gd name="connsiteY0" fmla="*/ 108242 h 649440"/>
                <a:gd name="connsiteX1" fmla="*/ 31703 w 6375307"/>
                <a:gd name="connsiteY1" fmla="*/ 31703 h 649440"/>
                <a:gd name="connsiteX2" fmla="*/ 108242 w 6375307"/>
                <a:gd name="connsiteY2" fmla="*/ 0 h 649440"/>
                <a:gd name="connsiteX3" fmla="*/ 6267065 w 6375307"/>
                <a:gd name="connsiteY3" fmla="*/ 0 h 649440"/>
                <a:gd name="connsiteX4" fmla="*/ 6343604 w 6375307"/>
                <a:gd name="connsiteY4" fmla="*/ 31703 h 649440"/>
                <a:gd name="connsiteX5" fmla="*/ 6375307 w 6375307"/>
                <a:gd name="connsiteY5" fmla="*/ 108242 h 649440"/>
                <a:gd name="connsiteX6" fmla="*/ 6375307 w 6375307"/>
                <a:gd name="connsiteY6" fmla="*/ 541198 h 649440"/>
                <a:gd name="connsiteX7" fmla="*/ 6343604 w 6375307"/>
                <a:gd name="connsiteY7" fmla="*/ 617737 h 649440"/>
                <a:gd name="connsiteX8" fmla="*/ 6267065 w 6375307"/>
                <a:gd name="connsiteY8" fmla="*/ 649440 h 649440"/>
                <a:gd name="connsiteX9" fmla="*/ 108242 w 6375307"/>
                <a:gd name="connsiteY9" fmla="*/ 649440 h 649440"/>
                <a:gd name="connsiteX10" fmla="*/ 31703 w 6375307"/>
                <a:gd name="connsiteY10" fmla="*/ 617737 h 649440"/>
                <a:gd name="connsiteX11" fmla="*/ 0 w 6375307"/>
                <a:gd name="connsiteY11" fmla="*/ 541198 h 649440"/>
                <a:gd name="connsiteX12" fmla="*/ 0 w 6375307"/>
                <a:gd name="connsiteY12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5307" h="649440">
                  <a:moveTo>
                    <a:pt x="0" y="108242"/>
                  </a:moveTo>
                  <a:cubicBezTo>
                    <a:pt x="0" y="79534"/>
                    <a:pt x="11404" y="52003"/>
                    <a:pt x="31703" y="31703"/>
                  </a:cubicBezTo>
                  <a:cubicBezTo>
                    <a:pt x="52002" y="11404"/>
                    <a:pt x="79534" y="0"/>
                    <a:pt x="108242" y="0"/>
                  </a:cubicBezTo>
                  <a:lnTo>
                    <a:pt x="6267065" y="0"/>
                  </a:lnTo>
                  <a:cubicBezTo>
                    <a:pt x="6295773" y="0"/>
                    <a:pt x="6323304" y="11404"/>
                    <a:pt x="6343604" y="31703"/>
                  </a:cubicBezTo>
                  <a:cubicBezTo>
                    <a:pt x="6363903" y="52002"/>
                    <a:pt x="6375307" y="79534"/>
                    <a:pt x="6375307" y="108242"/>
                  </a:cubicBezTo>
                  <a:lnTo>
                    <a:pt x="6375307" y="541198"/>
                  </a:lnTo>
                  <a:cubicBezTo>
                    <a:pt x="6375307" y="569906"/>
                    <a:pt x="6363903" y="597437"/>
                    <a:pt x="6343604" y="617737"/>
                  </a:cubicBezTo>
                  <a:cubicBezTo>
                    <a:pt x="6323305" y="638036"/>
                    <a:pt x="6295773" y="649440"/>
                    <a:pt x="6267065" y="649440"/>
                  </a:cubicBezTo>
                  <a:lnTo>
                    <a:pt x="108242" y="649440"/>
                  </a:lnTo>
                  <a:cubicBezTo>
                    <a:pt x="79534" y="649440"/>
                    <a:pt x="52003" y="638036"/>
                    <a:pt x="31703" y="617737"/>
                  </a:cubicBezTo>
                  <a:cubicBezTo>
                    <a:pt x="11404" y="597438"/>
                    <a:pt x="0" y="569906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698" tIns="31703" rIns="212698" bIns="31703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altLang="es-MX" sz="2000" kern="1200" dirty="0" smtClean="0">
                  <a:solidFill>
                    <a:schemeClr val="bg2"/>
                  </a:solidFill>
                  <a:latin typeface="Impact" pitchFamily="34" charset="0"/>
                </a:rPr>
                <a:t>2. Énfasis en aplicaciones para agregar valor sobre los avances en infraestructura</a:t>
              </a:r>
              <a:endParaRPr lang="es-CO" sz="2000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251520" y="4343352"/>
            <a:ext cx="8712968" cy="741832"/>
            <a:chOff x="251520" y="3846808"/>
            <a:chExt cx="6840760" cy="741832"/>
          </a:xfrm>
        </p:grpSpPr>
        <p:sp>
          <p:nvSpPr>
            <p:cNvPr id="12" name="11 Rectángulo"/>
            <p:cNvSpPr/>
            <p:nvPr/>
          </p:nvSpPr>
          <p:spPr>
            <a:xfrm>
              <a:off x="251520" y="4034240"/>
              <a:ext cx="6840760" cy="554400"/>
            </a:xfrm>
            <a:prstGeom prst="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Forma libre"/>
            <p:cNvSpPr/>
            <p:nvPr/>
          </p:nvSpPr>
          <p:spPr>
            <a:xfrm>
              <a:off x="364358" y="3846808"/>
              <a:ext cx="6614852" cy="649440"/>
            </a:xfrm>
            <a:custGeom>
              <a:avLst/>
              <a:gdLst>
                <a:gd name="connsiteX0" fmla="*/ 0 w 6375307"/>
                <a:gd name="connsiteY0" fmla="*/ 108242 h 649440"/>
                <a:gd name="connsiteX1" fmla="*/ 31703 w 6375307"/>
                <a:gd name="connsiteY1" fmla="*/ 31703 h 649440"/>
                <a:gd name="connsiteX2" fmla="*/ 108242 w 6375307"/>
                <a:gd name="connsiteY2" fmla="*/ 0 h 649440"/>
                <a:gd name="connsiteX3" fmla="*/ 6267065 w 6375307"/>
                <a:gd name="connsiteY3" fmla="*/ 0 h 649440"/>
                <a:gd name="connsiteX4" fmla="*/ 6343604 w 6375307"/>
                <a:gd name="connsiteY4" fmla="*/ 31703 h 649440"/>
                <a:gd name="connsiteX5" fmla="*/ 6375307 w 6375307"/>
                <a:gd name="connsiteY5" fmla="*/ 108242 h 649440"/>
                <a:gd name="connsiteX6" fmla="*/ 6375307 w 6375307"/>
                <a:gd name="connsiteY6" fmla="*/ 541198 h 649440"/>
                <a:gd name="connsiteX7" fmla="*/ 6343604 w 6375307"/>
                <a:gd name="connsiteY7" fmla="*/ 617737 h 649440"/>
                <a:gd name="connsiteX8" fmla="*/ 6267065 w 6375307"/>
                <a:gd name="connsiteY8" fmla="*/ 649440 h 649440"/>
                <a:gd name="connsiteX9" fmla="*/ 108242 w 6375307"/>
                <a:gd name="connsiteY9" fmla="*/ 649440 h 649440"/>
                <a:gd name="connsiteX10" fmla="*/ 31703 w 6375307"/>
                <a:gd name="connsiteY10" fmla="*/ 617737 h 649440"/>
                <a:gd name="connsiteX11" fmla="*/ 0 w 6375307"/>
                <a:gd name="connsiteY11" fmla="*/ 541198 h 649440"/>
                <a:gd name="connsiteX12" fmla="*/ 0 w 6375307"/>
                <a:gd name="connsiteY12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5307" h="649440">
                  <a:moveTo>
                    <a:pt x="0" y="108242"/>
                  </a:moveTo>
                  <a:cubicBezTo>
                    <a:pt x="0" y="79534"/>
                    <a:pt x="11404" y="52003"/>
                    <a:pt x="31703" y="31703"/>
                  </a:cubicBezTo>
                  <a:cubicBezTo>
                    <a:pt x="52002" y="11404"/>
                    <a:pt x="79534" y="0"/>
                    <a:pt x="108242" y="0"/>
                  </a:cubicBezTo>
                  <a:lnTo>
                    <a:pt x="6267065" y="0"/>
                  </a:lnTo>
                  <a:cubicBezTo>
                    <a:pt x="6295773" y="0"/>
                    <a:pt x="6323304" y="11404"/>
                    <a:pt x="6343604" y="31703"/>
                  </a:cubicBezTo>
                  <a:cubicBezTo>
                    <a:pt x="6363903" y="52002"/>
                    <a:pt x="6375307" y="79534"/>
                    <a:pt x="6375307" y="108242"/>
                  </a:cubicBezTo>
                  <a:lnTo>
                    <a:pt x="6375307" y="541198"/>
                  </a:lnTo>
                  <a:cubicBezTo>
                    <a:pt x="6375307" y="569906"/>
                    <a:pt x="6363903" y="597437"/>
                    <a:pt x="6343604" y="617737"/>
                  </a:cubicBezTo>
                  <a:cubicBezTo>
                    <a:pt x="6323305" y="638036"/>
                    <a:pt x="6295773" y="649440"/>
                    <a:pt x="6267065" y="649440"/>
                  </a:cubicBezTo>
                  <a:lnTo>
                    <a:pt x="108242" y="649440"/>
                  </a:lnTo>
                  <a:cubicBezTo>
                    <a:pt x="79534" y="649440"/>
                    <a:pt x="52003" y="638036"/>
                    <a:pt x="31703" y="617737"/>
                  </a:cubicBezTo>
                  <a:cubicBezTo>
                    <a:pt x="11404" y="597438"/>
                    <a:pt x="0" y="569906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698" tIns="31703" rIns="212698" bIns="31703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altLang="es-MX" sz="2000" kern="1200" dirty="0" smtClean="0">
                  <a:solidFill>
                    <a:schemeClr val="bg2"/>
                  </a:solidFill>
                  <a:latin typeface="Impact" pitchFamily="34" charset="0"/>
                </a:rPr>
                <a:t>3. Asegurar suficiente personal para soporte</a:t>
              </a:r>
              <a:endParaRPr lang="es-CO" sz="2000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251520" y="5217640"/>
            <a:ext cx="8712968" cy="731640"/>
            <a:chOff x="251520" y="4854920"/>
            <a:chExt cx="6840760" cy="731640"/>
          </a:xfrm>
        </p:grpSpPr>
        <p:sp>
          <p:nvSpPr>
            <p:cNvPr id="14" name="13 Rectángulo"/>
            <p:cNvSpPr/>
            <p:nvPr/>
          </p:nvSpPr>
          <p:spPr>
            <a:xfrm>
              <a:off x="251520" y="5032160"/>
              <a:ext cx="6840760" cy="554400"/>
            </a:xfrm>
            <a:prstGeom prst="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14 Forma libre"/>
            <p:cNvSpPr/>
            <p:nvPr/>
          </p:nvSpPr>
          <p:spPr>
            <a:xfrm>
              <a:off x="364358" y="4854920"/>
              <a:ext cx="6614852" cy="649440"/>
            </a:xfrm>
            <a:custGeom>
              <a:avLst/>
              <a:gdLst>
                <a:gd name="connsiteX0" fmla="*/ 0 w 6375307"/>
                <a:gd name="connsiteY0" fmla="*/ 108242 h 649440"/>
                <a:gd name="connsiteX1" fmla="*/ 31703 w 6375307"/>
                <a:gd name="connsiteY1" fmla="*/ 31703 h 649440"/>
                <a:gd name="connsiteX2" fmla="*/ 108242 w 6375307"/>
                <a:gd name="connsiteY2" fmla="*/ 0 h 649440"/>
                <a:gd name="connsiteX3" fmla="*/ 6267065 w 6375307"/>
                <a:gd name="connsiteY3" fmla="*/ 0 h 649440"/>
                <a:gd name="connsiteX4" fmla="*/ 6343604 w 6375307"/>
                <a:gd name="connsiteY4" fmla="*/ 31703 h 649440"/>
                <a:gd name="connsiteX5" fmla="*/ 6375307 w 6375307"/>
                <a:gd name="connsiteY5" fmla="*/ 108242 h 649440"/>
                <a:gd name="connsiteX6" fmla="*/ 6375307 w 6375307"/>
                <a:gd name="connsiteY6" fmla="*/ 541198 h 649440"/>
                <a:gd name="connsiteX7" fmla="*/ 6343604 w 6375307"/>
                <a:gd name="connsiteY7" fmla="*/ 617737 h 649440"/>
                <a:gd name="connsiteX8" fmla="*/ 6267065 w 6375307"/>
                <a:gd name="connsiteY8" fmla="*/ 649440 h 649440"/>
                <a:gd name="connsiteX9" fmla="*/ 108242 w 6375307"/>
                <a:gd name="connsiteY9" fmla="*/ 649440 h 649440"/>
                <a:gd name="connsiteX10" fmla="*/ 31703 w 6375307"/>
                <a:gd name="connsiteY10" fmla="*/ 617737 h 649440"/>
                <a:gd name="connsiteX11" fmla="*/ 0 w 6375307"/>
                <a:gd name="connsiteY11" fmla="*/ 541198 h 649440"/>
                <a:gd name="connsiteX12" fmla="*/ 0 w 6375307"/>
                <a:gd name="connsiteY12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5307" h="649440">
                  <a:moveTo>
                    <a:pt x="0" y="108242"/>
                  </a:moveTo>
                  <a:cubicBezTo>
                    <a:pt x="0" y="79534"/>
                    <a:pt x="11404" y="52003"/>
                    <a:pt x="31703" y="31703"/>
                  </a:cubicBezTo>
                  <a:cubicBezTo>
                    <a:pt x="52002" y="11404"/>
                    <a:pt x="79534" y="0"/>
                    <a:pt x="108242" y="0"/>
                  </a:cubicBezTo>
                  <a:lnTo>
                    <a:pt x="6267065" y="0"/>
                  </a:lnTo>
                  <a:cubicBezTo>
                    <a:pt x="6295773" y="0"/>
                    <a:pt x="6323304" y="11404"/>
                    <a:pt x="6343604" y="31703"/>
                  </a:cubicBezTo>
                  <a:cubicBezTo>
                    <a:pt x="6363903" y="52002"/>
                    <a:pt x="6375307" y="79534"/>
                    <a:pt x="6375307" y="108242"/>
                  </a:cubicBezTo>
                  <a:lnTo>
                    <a:pt x="6375307" y="541198"/>
                  </a:lnTo>
                  <a:cubicBezTo>
                    <a:pt x="6375307" y="569906"/>
                    <a:pt x="6363903" y="597437"/>
                    <a:pt x="6343604" y="617737"/>
                  </a:cubicBezTo>
                  <a:cubicBezTo>
                    <a:pt x="6323305" y="638036"/>
                    <a:pt x="6295773" y="649440"/>
                    <a:pt x="6267065" y="649440"/>
                  </a:cubicBezTo>
                  <a:lnTo>
                    <a:pt x="108242" y="649440"/>
                  </a:lnTo>
                  <a:cubicBezTo>
                    <a:pt x="79534" y="649440"/>
                    <a:pt x="52003" y="638036"/>
                    <a:pt x="31703" y="617737"/>
                  </a:cubicBezTo>
                  <a:cubicBezTo>
                    <a:pt x="11404" y="597438"/>
                    <a:pt x="0" y="569906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698" tIns="31703" rIns="212698" bIns="31703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altLang="es-MX" sz="2000" kern="1200" dirty="0" smtClean="0">
                  <a:solidFill>
                    <a:schemeClr val="bg2"/>
                  </a:solidFill>
                  <a:latin typeface="Impact" pitchFamily="34" charset="0"/>
                </a:rPr>
                <a:t>4. Generar procesos de educación y apropiación focalizados a población adulta</a:t>
              </a:r>
              <a:endParaRPr lang="es-CO" sz="2000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251520" y="6021288"/>
            <a:ext cx="8712968" cy="792088"/>
            <a:chOff x="251520" y="5792392"/>
            <a:chExt cx="6840760" cy="792088"/>
          </a:xfrm>
        </p:grpSpPr>
        <p:sp>
          <p:nvSpPr>
            <p:cNvPr id="16" name="15 Rectángulo"/>
            <p:cNvSpPr/>
            <p:nvPr/>
          </p:nvSpPr>
          <p:spPr>
            <a:xfrm>
              <a:off x="251520" y="6030080"/>
              <a:ext cx="6840760" cy="554400"/>
            </a:xfrm>
            <a:prstGeom prst="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16 Forma libre"/>
            <p:cNvSpPr/>
            <p:nvPr/>
          </p:nvSpPr>
          <p:spPr>
            <a:xfrm>
              <a:off x="364358" y="5792392"/>
              <a:ext cx="6614852" cy="649440"/>
            </a:xfrm>
            <a:custGeom>
              <a:avLst/>
              <a:gdLst>
                <a:gd name="connsiteX0" fmla="*/ 0 w 6375307"/>
                <a:gd name="connsiteY0" fmla="*/ 108242 h 649440"/>
                <a:gd name="connsiteX1" fmla="*/ 31703 w 6375307"/>
                <a:gd name="connsiteY1" fmla="*/ 31703 h 649440"/>
                <a:gd name="connsiteX2" fmla="*/ 108242 w 6375307"/>
                <a:gd name="connsiteY2" fmla="*/ 0 h 649440"/>
                <a:gd name="connsiteX3" fmla="*/ 6267065 w 6375307"/>
                <a:gd name="connsiteY3" fmla="*/ 0 h 649440"/>
                <a:gd name="connsiteX4" fmla="*/ 6343604 w 6375307"/>
                <a:gd name="connsiteY4" fmla="*/ 31703 h 649440"/>
                <a:gd name="connsiteX5" fmla="*/ 6375307 w 6375307"/>
                <a:gd name="connsiteY5" fmla="*/ 108242 h 649440"/>
                <a:gd name="connsiteX6" fmla="*/ 6375307 w 6375307"/>
                <a:gd name="connsiteY6" fmla="*/ 541198 h 649440"/>
                <a:gd name="connsiteX7" fmla="*/ 6343604 w 6375307"/>
                <a:gd name="connsiteY7" fmla="*/ 617737 h 649440"/>
                <a:gd name="connsiteX8" fmla="*/ 6267065 w 6375307"/>
                <a:gd name="connsiteY8" fmla="*/ 649440 h 649440"/>
                <a:gd name="connsiteX9" fmla="*/ 108242 w 6375307"/>
                <a:gd name="connsiteY9" fmla="*/ 649440 h 649440"/>
                <a:gd name="connsiteX10" fmla="*/ 31703 w 6375307"/>
                <a:gd name="connsiteY10" fmla="*/ 617737 h 649440"/>
                <a:gd name="connsiteX11" fmla="*/ 0 w 6375307"/>
                <a:gd name="connsiteY11" fmla="*/ 541198 h 649440"/>
                <a:gd name="connsiteX12" fmla="*/ 0 w 6375307"/>
                <a:gd name="connsiteY12" fmla="*/ 108242 h 64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375307" h="649440">
                  <a:moveTo>
                    <a:pt x="0" y="108242"/>
                  </a:moveTo>
                  <a:cubicBezTo>
                    <a:pt x="0" y="79534"/>
                    <a:pt x="11404" y="52003"/>
                    <a:pt x="31703" y="31703"/>
                  </a:cubicBezTo>
                  <a:cubicBezTo>
                    <a:pt x="52002" y="11404"/>
                    <a:pt x="79534" y="0"/>
                    <a:pt x="108242" y="0"/>
                  </a:cubicBezTo>
                  <a:lnTo>
                    <a:pt x="6267065" y="0"/>
                  </a:lnTo>
                  <a:cubicBezTo>
                    <a:pt x="6295773" y="0"/>
                    <a:pt x="6323304" y="11404"/>
                    <a:pt x="6343604" y="31703"/>
                  </a:cubicBezTo>
                  <a:cubicBezTo>
                    <a:pt x="6363903" y="52002"/>
                    <a:pt x="6375307" y="79534"/>
                    <a:pt x="6375307" y="108242"/>
                  </a:cubicBezTo>
                  <a:lnTo>
                    <a:pt x="6375307" y="541198"/>
                  </a:lnTo>
                  <a:cubicBezTo>
                    <a:pt x="6375307" y="569906"/>
                    <a:pt x="6363903" y="597437"/>
                    <a:pt x="6343604" y="617737"/>
                  </a:cubicBezTo>
                  <a:cubicBezTo>
                    <a:pt x="6323305" y="638036"/>
                    <a:pt x="6295773" y="649440"/>
                    <a:pt x="6267065" y="649440"/>
                  </a:cubicBezTo>
                  <a:lnTo>
                    <a:pt x="108242" y="649440"/>
                  </a:lnTo>
                  <a:cubicBezTo>
                    <a:pt x="79534" y="649440"/>
                    <a:pt x="52003" y="638036"/>
                    <a:pt x="31703" y="617737"/>
                  </a:cubicBezTo>
                  <a:cubicBezTo>
                    <a:pt x="11404" y="597438"/>
                    <a:pt x="0" y="569906"/>
                    <a:pt x="0" y="541198"/>
                  </a:cubicBezTo>
                  <a:lnTo>
                    <a:pt x="0" y="10824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698" tIns="31703" rIns="212698" bIns="31703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altLang="es-MX" sz="2000" kern="1200" dirty="0" smtClean="0">
                  <a:solidFill>
                    <a:schemeClr val="bg2"/>
                  </a:solidFill>
                  <a:latin typeface="Impact" pitchFamily="34" charset="0"/>
                </a:rPr>
                <a:t>5. Considerar la continuidad de los subsidios para estratos bajos</a:t>
              </a:r>
              <a:endParaRPr lang="es-CO" sz="2000" kern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23" name="22 Rectángulo redondeado"/>
          <p:cNvSpPr/>
          <p:nvPr/>
        </p:nvSpPr>
        <p:spPr>
          <a:xfrm>
            <a:off x="467544" y="3384000"/>
            <a:ext cx="2952328" cy="864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5600" indent="-355600"/>
            <a:r>
              <a:rPr lang="es-ES_tradnl" altLang="es-MX" dirty="0" smtClean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2.1  Desarrollo de iniciativas productivas basadas en las TIC</a:t>
            </a:r>
            <a:endParaRPr lang="es-CO" b="1" dirty="0">
              <a:solidFill>
                <a:schemeClr val="accent5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491880" y="3356992"/>
            <a:ext cx="5328592" cy="62096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5600" indent="-355600"/>
            <a:r>
              <a:rPr lang="es-ES_tradnl" altLang="es-MX" dirty="0" smtClean="0">
                <a:solidFill>
                  <a:schemeClr val="accent5">
                    <a:lumMod val="75000"/>
                  </a:schemeClr>
                </a:solidFill>
                <a:latin typeface="Impact" pitchFamily="34" charset="0"/>
              </a:rPr>
              <a:t>2.2  Reducción de costos de transacción con gobierno y entre agentes económicos en todos los sectores</a:t>
            </a:r>
            <a:endParaRPr lang="es-CO" b="1" dirty="0">
              <a:solidFill>
                <a:schemeClr val="accent5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108519" y="-99392"/>
            <a:ext cx="9361040" cy="7128792"/>
          </a:xfrm>
          <a:prstGeom prst="rect">
            <a:avLst/>
          </a:prstGeom>
        </p:spPr>
      </p:pic>
      <p:sp>
        <p:nvSpPr>
          <p:cNvPr id="16387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10500" dirty="0">
                <a:solidFill>
                  <a:schemeClr val="tx2"/>
                </a:solidFill>
                <a:latin typeface="Impact" pitchFamily="34" charset="0"/>
              </a:rPr>
              <a:t>Resultado del Plan Vive Digital a nivel Nacional</a:t>
            </a:r>
          </a:p>
        </p:txBody>
      </p:sp>
    </p:spTree>
    <p:extLst>
      <p:ext uri="{BB962C8B-B14F-4D97-AF65-F5344CB8AC3E}">
        <p14:creationId xmlns:p14="http://schemas.microsoft.com/office/powerpoint/2010/main" val="304578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2 Grupo"/>
          <p:cNvGrpSpPr>
            <a:grpSpLocks/>
          </p:cNvGrpSpPr>
          <p:nvPr/>
        </p:nvGrpSpPr>
        <p:grpSpPr bwMode="auto">
          <a:xfrm>
            <a:off x="-12700" y="-26988"/>
            <a:ext cx="9156700" cy="6884988"/>
            <a:chOff x="-12700" y="-27384"/>
            <a:chExt cx="9156700" cy="6885384"/>
          </a:xfrm>
        </p:grpSpPr>
        <p:grpSp>
          <p:nvGrpSpPr>
            <p:cNvPr id="33797" name="1 Grupo"/>
            <p:cNvGrpSpPr>
              <a:grpSpLocks/>
            </p:cNvGrpSpPr>
            <p:nvPr/>
          </p:nvGrpSpPr>
          <p:grpSpPr bwMode="auto">
            <a:xfrm>
              <a:off x="-12700" y="-27384"/>
              <a:ext cx="9156700" cy="6885384"/>
              <a:chOff x="-12700" y="-27384"/>
              <a:chExt cx="9156700" cy="6885384"/>
            </a:xfrm>
          </p:grpSpPr>
          <p:sp>
            <p:nvSpPr>
              <p:cNvPr id="2051" name="3 Rectángulo"/>
              <p:cNvSpPr>
                <a:spLocks noChangeArrowheads="1"/>
              </p:cNvSpPr>
              <p:nvPr/>
            </p:nvSpPr>
            <p:spPr bwMode="auto">
              <a:xfrm>
                <a:off x="0" y="1412562"/>
                <a:ext cx="9144000" cy="544543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8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spcAft>
                    <a:spcPts val="0"/>
                  </a:spcAft>
                  <a:defRPr/>
                </a:pPr>
                <a:r>
                  <a:rPr lang="es-CO" altLang="es-MX" sz="5400" dirty="0">
                    <a:solidFill>
                      <a:schemeClr val="bg1">
                        <a:lumMod val="75000"/>
                      </a:schemeClr>
                    </a:solidFill>
                    <a:latin typeface="Impact" pitchFamily="34" charset="0"/>
                    <a:cs typeface="Times New Roman" pitchFamily="18" charset="0"/>
                  </a:rPr>
                  <a:t>Evaluación de Resultados</a:t>
                </a:r>
              </a:p>
              <a:p>
                <a:pPr algn="ctr">
                  <a:spcAft>
                    <a:spcPts val="0"/>
                  </a:spcAft>
                  <a:defRPr/>
                </a:pPr>
                <a:r>
                  <a:rPr lang="es-CO" altLang="es-MX" sz="5400" dirty="0">
                    <a:solidFill>
                      <a:schemeClr val="bg1">
                        <a:lumMod val="75000"/>
                      </a:schemeClr>
                    </a:solidFill>
                    <a:latin typeface="Impact" pitchFamily="34" charset="0"/>
                    <a:cs typeface="Times New Roman" pitchFamily="18" charset="0"/>
                  </a:rPr>
                  <a:t>Plan Vive Digital</a:t>
                </a:r>
              </a:p>
              <a:p>
                <a:pPr algn="ctr">
                  <a:lnSpc>
                    <a:spcPct val="115000"/>
                  </a:lnSpc>
                  <a:defRPr/>
                </a:pPr>
                <a:r>
                  <a:rPr lang="es-CO" altLang="es-MX" sz="2400" dirty="0">
                    <a:solidFill>
                      <a:schemeClr val="bg1"/>
                    </a:solidFill>
                    <a:latin typeface="Impact" pitchFamily="34" charset="0"/>
                    <a:cs typeface="Times New Roman" pitchFamily="18" charset="0"/>
                  </a:rPr>
                  <a:t>Presentación de Resultados </a:t>
                </a:r>
                <a:r>
                  <a:rPr lang="es-CO" altLang="es-MX" dirty="0">
                    <a:solidFill>
                      <a:schemeClr val="bg1"/>
                    </a:solidFill>
                    <a:latin typeface="Impact" pitchFamily="34" charset="0"/>
                    <a:cs typeface="Times New Roman" pitchFamily="18" charset="0"/>
                  </a:rPr>
                  <a:t/>
                </a:r>
                <a:br>
                  <a:rPr lang="es-CO" altLang="es-MX" dirty="0">
                    <a:solidFill>
                      <a:schemeClr val="bg1"/>
                    </a:solidFill>
                    <a:latin typeface="Impact" pitchFamily="34" charset="0"/>
                    <a:cs typeface="Times New Roman" pitchFamily="18" charset="0"/>
                  </a:rPr>
                </a:br>
                <a:r>
                  <a:rPr lang="es-CO" altLang="es-MX" sz="2400" dirty="0" smtClean="0">
                    <a:solidFill>
                      <a:schemeClr val="bg1"/>
                    </a:solidFill>
                    <a:latin typeface="Impact" pitchFamily="34" charset="0"/>
                    <a:cs typeface="Times New Roman" pitchFamily="18" charset="0"/>
                  </a:rPr>
                  <a:t>Agosto </a:t>
                </a:r>
                <a:r>
                  <a:rPr lang="es-CO" altLang="es-MX" sz="2400" dirty="0">
                    <a:solidFill>
                      <a:schemeClr val="bg1"/>
                    </a:solidFill>
                    <a:latin typeface="Impact" pitchFamily="34" charset="0"/>
                    <a:cs typeface="Times New Roman" pitchFamily="18" charset="0"/>
                  </a:rPr>
                  <a:t>de 2014</a:t>
                </a:r>
              </a:p>
            </p:txBody>
          </p:sp>
          <p:pic>
            <p:nvPicPr>
              <p:cNvPr id="2052" name="4 Imagen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/>
              </a:blip>
              <a:srcRect l="10091" r="10528"/>
              <a:stretch/>
            </p:blipFill>
            <p:spPr bwMode="auto">
              <a:xfrm>
                <a:off x="-12700" y="-27384"/>
                <a:ext cx="9156700" cy="2664296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</p:grpSp>
        <p:pic>
          <p:nvPicPr>
            <p:cNvPr id="2053" name="Imagen 2" descr="Descripción: Vive Digital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 r="22107"/>
            <a:stretch>
              <a:fillRect/>
            </a:stretch>
          </p:blipFill>
          <p:spPr bwMode="auto">
            <a:xfrm>
              <a:off x="241802" y="5589240"/>
              <a:ext cx="5122286" cy="779417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054" name="6 Imagen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6516216" y="5661248"/>
              <a:ext cx="2401094" cy="627959"/>
            </a:xfrm>
            <a:prstGeom prst="rect">
              <a:avLst/>
            </a:prstGeom>
            <a:noFill/>
            <a:ln>
              <a:noFill/>
            </a:ln>
            <a:extLst/>
          </p:spPr>
        </p:pic>
      </p:grpSp>
      <p:sp>
        <p:nvSpPr>
          <p:cNvPr id="8" name="7 CuadroTexto"/>
          <p:cNvSpPr txBox="1"/>
          <p:nvPr/>
        </p:nvSpPr>
        <p:spPr>
          <a:xfrm>
            <a:off x="-12700" y="6623050"/>
            <a:ext cx="7392988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900" dirty="0">
                <a:solidFill>
                  <a:schemeClr val="bg2">
                    <a:lumMod val="90000"/>
                  </a:schemeClr>
                </a:solidFill>
                <a:latin typeface="Century Gothic" pitchFamily="34" charset="0"/>
                <a:cs typeface="+mn-cs"/>
              </a:rPr>
              <a:t>Fuente de imagen: MINTIC. http://www.mintic.gov.co/index.php/vive-digital-plan</a:t>
            </a:r>
          </a:p>
        </p:txBody>
      </p:sp>
      <p:sp>
        <p:nvSpPr>
          <p:cNvPr id="33796" name="2 Marcador de contenido"/>
          <p:cNvSpPr txBox="1">
            <a:spLocks/>
          </p:cNvSpPr>
          <p:nvPr/>
        </p:nvSpPr>
        <p:spPr bwMode="auto">
          <a:xfrm>
            <a:off x="-12700" y="1655763"/>
            <a:ext cx="915670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14000"/>
              </a:lnSpc>
              <a:spcBef>
                <a:spcPts val="1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s-CO" altLang="es-MX" sz="18500" dirty="0">
                <a:latin typeface="Impact" pitchFamily="34" charset="0"/>
              </a:rPr>
              <a:t>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-108519" y="-99392"/>
            <a:ext cx="9361040" cy="7128792"/>
          </a:xfrm>
          <a:prstGeom prst="rect">
            <a:avLst/>
          </a:prstGeom>
        </p:spPr>
      </p:pic>
      <p:sp>
        <p:nvSpPr>
          <p:cNvPr id="16387" name="1 Título"/>
          <p:cNvSpPr>
            <a:spLocks noGrp="1"/>
          </p:cNvSpPr>
          <p:nvPr>
            <p:ph type="title"/>
          </p:nvPr>
        </p:nvSpPr>
        <p:spPr>
          <a:xfrm>
            <a:off x="0" y="476250"/>
            <a:ext cx="9144000" cy="5761038"/>
          </a:xfrm>
        </p:spPr>
        <p:txBody>
          <a:bodyPr/>
          <a:lstStyle/>
          <a:p>
            <a:r>
              <a:rPr lang="es-CO" sz="18100" dirty="0" smtClean="0">
                <a:solidFill>
                  <a:schemeClr val="tx2"/>
                </a:solidFill>
                <a:latin typeface="Impact" pitchFamily="34" charset="0"/>
              </a:rPr>
              <a:t>Sector</a:t>
            </a:r>
          </a:p>
        </p:txBody>
      </p:sp>
    </p:spTree>
    <p:extLst>
      <p:ext uri="{BB962C8B-B14F-4D97-AF65-F5344CB8AC3E}">
        <p14:creationId xmlns:p14="http://schemas.microsoft.com/office/powerpoint/2010/main" val="16421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areeroptionsmagazine.com/wp-content/uploads/2013/09/ICT_800x39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354" y="692696"/>
            <a:ext cx="9138646" cy="4464496"/>
          </a:xfrm>
          <a:prstGeom prst="rect">
            <a:avLst/>
          </a:prstGeom>
          <a:noFill/>
          <a:extLst/>
        </p:spPr>
      </p:pic>
      <p:sp>
        <p:nvSpPr>
          <p:cNvPr id="9" name="Rectangle 2"/>
          <p:cNvSpPr txBox="1">
            <a:spLocks/>
          </p:cNvSpPr>
          <p:nvPr/>
        </p:nvSpPr>
        <p:spPr bwMode="auto">
          <a:xfrm>
            <a:off x="0" y="-26988"/>
            <a:ext cx="9144000" cy="193833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El sector de telecomunicaciones y correos representó en el año 2011 el 5,31% del consumo nacional de bienes y servicios</a:t>
            </a:r>
          </a:p>
        </p:txBody>
      </p:sp>
      <p:sp>
        <p:nvSpPr>
          <p:cNvPr id="17412" name="7 CuadroTexto"/>
          <p:cNvSpPr txBox="1">
            <a:spLocks noChangeArrowheads="1"/>
          </p:cNvSpPr>
          <p:nvPr/>
        </p:nvSpPr>
        <p:spPr bwMode="auto">
          <a:xfrm>
            <a:off x="-36513" y="6485274"/>
            <a:ext cx="9180513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1000" dirty="0" smtClean="0">
                <a:latin typeface="Impact" pitchFamily="34" charset="0"/>
              </a:rPr>
              <a:t>Nota: El </a:t>
            </a:r>
            <a:r>
              <a:rPr lang="es-CO" sz="1000" dirty="0" err="1" smtClean="0">
                <a:latin typeface="Impact" pitchFamily="34" charset="0"/>
              </a:rPr>
              <a:t>Dane</a:t>
            </a:r>
            <a:r>
              <a:rPr lang="es-CO" sz="1000" dirty="0" smtClean="0">
                <a:latin typeface="Impact" pitchFamily="34" charset="0"/>
              </a:rPr>
              <a:t> sólo reportó la cifra de empleo del sector telecomunicaciones para el año 2005, no está disponible una actualización de la desagregación para años posteriores  </a:t>
            </a:r>
            <a:endParaRPr lang="es-CO" sz="1000" dirty="0">
              <a:latin typeface="Impact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4941168"/>
            <a:ext cx="914400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s-CO" altLang="es-MX" sz="3200" dirty="0" smtClean="0">
                <a:solidFill>
                  <a:srgbClr val="262626"/>
                </a:solidFill>
                <a:latin typeface="Impact" pitchFamily="34" charset="0"/>
              </a:rPr>
              <a:t>…y los ingresos de los trabajadores de ese sector representaron el 1,7% de los </a:t>
            </a:r>
            <a:r>
              <a:rPr lang="es-CO" altLang="es-MX" sz="3200" u="sng" dirty="0" smtClean="0">
                <a:solidFill>
                  <a:srgbClr val="262626"/>
                </a:solidFill>
                <a:latin typeface="Impact" pitchFamily="34" charset="0"/>
              </a:rPr>
              <a:t>ingresos laborales </a:t>
            </a:r>
            <a:r>
              <a:rPr lang="es-CO" altLang="es-MX" sz="3200" dirty="0" smtClean="0">
                <a:solidFill>
                  <a:srgbClr val="262626"/>
                </a:solidFill>
                <a:latin typeface="Impact" pitchFamily="34" charset="0"/>
              </a:rPr>
              <a:t>de la economía</a:t>
            </a: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-36512" y="6309320"/>
            <a:ext cx="511256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1000" dirty="0">
                <a:latin typeface="Impact" pitchFamily="34" charset="0"/>
              </a:rPr>
              <a:t>Fuente: DANE. </a:t>
            </a:r>
            <a:r>
              <a:rPr lang="es-CO" sz="1000" dirty="0" smtClean="0">
                <a:latin typeface="Impact" pitchFamily="34" charset="0"/>
              </a:rPr>
              <a:t>Cuentas Nacionales. Matriz </a:t>
            </a:r>
            <a:r>
              <a:rPr lang="es-CO" sz="1000" dirty="0">
                <a:latin typeface="Impact" pitchFamily="34" charset="0"/>
              </a:rPr>
              <a:t>Insumo-Producto 2011. </a:t>
            </a:r>
          </a:p>
        </p:txBody>
      </p:sp>
    </p:spTree>
    <p:extLst>
      <p:ext uri="{BB962C8B-B14F-4D97-AF65-F5344CB8AC3E}">
        <p14:creationId xmlns:p14="http://schemas.microsoft.com/office/powerpoint/2010/main" val="247100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71883" y="1412776"/>
            <a:ext cx="8964613" cy="4105275"/>
            <a:chOff x="0" y="1268760"/>
            <a:chExt cx="8964489" cy="4104455"/>
          </a:xfrm>
        </p:grpSpPr>
        <p:graphicFrame>
          <p:nvGraphicFramePr>
            <p:cNvPr id="4" name="3 Gráfico"/>
            <p:cNvGraphicFramePr/>
            <p:nvPr>
              <p:extLst>
                <p:ext uri="{D42A27DB-BD31-4B8C-83A1-F6EECF244321}">
                  <p14:modId xmlns:p14="http://schemas.microsoft.com/office/powerpoint/2010/main" val="1862791692"/>
                </p:ext>
              </p:extLst>
            </p:nvPr>
          </p:nvGraphicFramePr>
          <p:xfrm>
            <a:off x="1" y="1268760"/>
            <a:ext cx="8964488" cy="41044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1 CuadroTexto"/>
            <p:cNvSpPr txBox="1"/>
            <p:nvPr/>
          </p:nvSpPr>
          <p:spPr>
            <a:xfrm>
              <a:off x="0" y="1413193"/>
              <a:ext cx="4356040" cy="3888598"/>
            </a:xfrm>
            <a:prstGeom prst="rect">
              <a:avLst/>
            </a:prstGeom>
            <a:pattFill prst="pct50">
              <a:fgClr>
                <a:schemeClr val="bg2">
                  <a:lumMod val="90000"/>
                </a:schemeClr>
              </a:fgClr>
              <a:bgClr>
                <a:schemeClr val="bg1"/>
              </a:bgClr>
            </a:pattFill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s-CO" sz="1800" dirty="0">
                  <a:latin typeface="Impact" pitchFamily="34" charset="0"/>
                </a:rPr>
                <a:t>COMERCIO, HOTELES Y </a:t>
              </a:r>
              <a:r>
                <a:rPr lang="es-CO" sz="1800" dirty="0" smtClean="0">
                  <a:latin typeface="Impact" pitchFamily="34" charset="0"/>
                </a:rPr>
                <a:t>RESTAURANTES</a:t>
              </a:r>
            </a:p>
            <a:p>
              <a:pPr algn="r">
                <a:defRPr/>
              </a:pPr>
              <a:endParaRPr lang="es-CO" sz="400" dirty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MINERÍA Y PETRÓLEO</a:t>
              </a:r>
            </a:p>
            <a:p>
              <a:pPr algn="r">
                <a:defRPr/>
              </a:pPr>
              <a:endParaRPr lang="es-CO" sz="9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650" dirty="0">
                  <a:latin typeface="Impact" pitchFamily="34" charset="0"/>
                </a:rPr>
                <a:t>SERVICIOS PRIVADOS A LAS EMPRESAS Y PERSONAS</a:t>
              </a:r>
            </a:p>
            <a:p>
              <a:pPr algn="r">
                <a:defRPr/>
              </a:pPr>
              <a:endParaRPr lang="es-CO" sz="7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GOBIERNO</a:t>
              </a:r>
              <a:r>
                <a:rPr lang="es-CO" sz="1800" dirty="0">
                  <a:latin typeface="Impact" pitchFamily="34" charset="0"/>
                </a:rPr>
                <a:t>, SSPP Y OTROS SERVICIOS SOCIALES</a:t>
              </a:r>
            </a:p>
            <a:p>
              <a:pPr algn="r">
                <a:defRPr/>
              </a:pPr>
              <a:endParaRPr lang="es-CO" sz="4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AGROPECUARIO</a:t>
              </a:r>
            </a:p>
            <a:p>
              <a:pPr algn="r">
                <a:defRPr/>
              </a:pPr>
              <a:endParaRPr lang="es-CO" sz="700" dirty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>
                  <a:latin typeface="Impact" pitchFamily="34" charset="0"/>
                </a:rPr>
                <a:t>TRANSPORTE</a:t>
              </a:r>
            </a:p>
            <a:p>
              <a:pPr algn="r">
                <a:defRPr/>
              </a:pPr>
              <a:endParaRPr lang="es-CO" sz="6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solidFill>
                    <a:srgbClr val="990000"/>
                  </a:solidFill>
                  <a:latin typeface="Impact" pitchFamily="34" charset="0"/>
                </a:rPr>
                <a:t>TELECOMUNICACIONES </a:t>
              </a:r>
              <a:r>
                <a:rPr lang="es-CO" sz="1800" dirty="0">
                  <a:solidFill>
                    <a:srgbClr val="990000"/>
                  </a:solidFill>
                  <a:latin typeface="Impact" pitchFamily="34" charset="0"/>
                </a:rPr>
                <a:t>Y CORREO</a:t>
              </a:r>
            </a:p>
            <a:p>
              <a:pPr algn="r">
                <a:defRPr/>
              </a:pPr>
              <a:endParaRPr lang="es-CO" sz="6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INDUSTRIA </a:t>
              </a:r>
              <a:r>
                <a:rPr lang="es-CO" sz="1800" dirty="0">
                  <a:latin typeface="Impact" pitchFamily="34" charset="0"/>
                </a:rPr>
                <a:t>PESADA</a:t>
              </a:r>
            </a:p>
            <a:p>
              <a:pPr algn="r">
                <a:defRPr/>
              </a:pPr>
              <a:endParaRPr lang="es-CO" sz="6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CONSTRUCCIÓN  OBRAS PÚBLICAS</a:t>
              </a:r>
            </a:p>
            <a:p>
              <a:pPr algn="r">
                <a:defRPr/>
              </a:pPr>
              <a:endParaRPr lang="es-CO" sz="6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INDUSTRIA LIVIANA</a:t>
              </a:r>
            </a:p>
            <a:p>
              <a:pPr algn="r">
                <a:defRPr/>
              </a:pPr>
              <a:endParaRPr lang="es-CO" sz="1800" dirty="0">
                <a:latin typeface="Impact" pitchFamily="34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 bwMode="auto">
          <a:xfrm>
            <a:off x="0" y="27781"/>
            <a:ext cx="9144000" cy="1384995"/>
          </a:xfrm>
          <a:prstGeom prst="rect">
            <a:avLst/>
          </a:prstGeom>
          <a:noFill/>
          <a:ln w="12700"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28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El gasto de $1 en el sector TIC tiene un efecto multiplicador (directo e indirecto) que  induce  un </a:t>
            </a:r>
            <a:r>
              <a:rPr lang="es-CO" altLang="es-MX" sz="2800" u="sng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gasto de $1.63 en toda la economía </a:t>
            </a:r>
          </a:p>
        </p:txBody>
      </p:sp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-36513" y="6597650"/>
            <a:ext cx="43926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1000">
                <a:latin typeface="Impact" pitchFamily="34" charset="0"/>
              </a:rPr>
              <a:t>Fuente: DANE. Matriz Insumo-Producto 2011. Cálculos propios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179512" y="5805264"/>
            <a:ext cx="8784976" cy="72008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Impact" pitchFamily="34" charset="0"/>
              </a:rPr>
              <a:t>El sector TIC está por encima del promedio de los demás en encadenamientos dinámicos</a:t>
            </a:r>
            <a:endParaRPr lang="es-CO" sz="2000" b="1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508104" y="537321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Ingresos en pesos</a:t>
            </a:r>
            <a:endParaRPr lang="es-CO" dirty="0">
              <a:solidFill>
                <a:schemeClr val="bg2">
                  <a:lumMod val="50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84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Gráfico"/>
          <p:cNvGraphicFramePr/>
          <p:nvPr>
            <p:extLst>
              <p:ext uri="{D42A27DB-BD31-4B8C-83A1-F6EECF244321}">
                <p14:modId xmlns:p14="http://schemas.microsoft.com/office/powerpoint/2010/main" val="3376671564"/>
              </p:ext>
            </p:extLst>
          </p:nvPr>
        </p:nvGraphicFramePr>
        <p:xfrm>
          <a:off x="36191" y="1917272"/>
          <a:ext cx="864096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2"/>
          <p:cNvSpPr txBox="1">
            <a:spLocks/>
          </p:cNvSpPr>
          <p:nvPr/>
        </p:nvSpPr>
        <p:spPr bwMode="auto">
          <a:xfrm>
            <a:off x="0" y="-73843"/>
            <a:ext cx="9144000" cy="1938992"/>
          </a:xfrm>
          <a:prstGeom prst="rect">
            <a:avLst/>
          </a:prstGeom>
          <a:noFill/>
          <a:ln w="12700"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El gasto de $1 en el sector TIC </a:t>
            </a:r>
            <a:r>
              <a:rPr lang="es-CO" altLang="es-MX" sz="4000" u="sng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incrementó el ingreso laboral </a:t>
            </a:r>
            <a:r>
              <a:rPr lang="es-CO" altLang="es-MX" sz="4000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de los asalariados en la economía en $0.21, en 2011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35496" y="1989454"/>
            <a:ext cx="4826000" cy="3611562"/>
          </a:xfrm>
          <a:prstGeom prst="rect">
            <a:avLst/>
          </a:prstGeom>
          <a:pattFill prst="pct50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MINERÍA Y PETRÓLEO</a:t>
            </a:r>
          </a:p>
          <a:p>
            <a:pPr algn="r">
              <a:defRPr/>
            </a:pPr>
            <a:endParaRPr lang="es-CO" sz="7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CONSTRUCCIÓN  OBRAS PÚBLICAS</a:t>
            </a:r>
          </a:p>
          <a:p>
            <a:pPr algn="r">
              <a:defRPr/>
            </a:pPr>
            <a:endParaRPr lang="es-CO" sz="6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solidFill>
                  <a:srgbClr val="990000"/>
                </a:solidFill>
                <a:latin typeface="Impact" pitchFamily="34" charset="0"/>
              </a:rPr>
              <a:t>TELECOMUNICACIONES Y CORREO</a:t>
            </a:r>
          </a:p>
          <a:p>
            <a:pPr algn="r">
              <a:defRPr/>
            </a:pPr>
            <a:endParaRPr lang="es-CO" sz="5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INDUSTRIA PESADA</a:t>
            </a:r>
          </a:p>
          <a:p>
            <a:pPr algn="r">
              <a:defRPr/>
            </a:pPr>
            <a:endParaRPr lang="es-CO" sz="4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TRANSPORTE</a:t>
            </a:r>
          </a:p>
          <a:p>
            <a:pPr algn="r">
              <a:defRPr/>
            </a:pPr>
            <a:endParaRPr lang="es-CO" sz="4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SERVICIOS PRIVADOS A LAS EMPRESAS Y PERSONAS</a:t>
            </a:r>
          </a:p>
          <a:p>
            <a:pPr algn="r">
              <a:defRPr/>
            </a:pPr>
            <a:endParaRPr lang="es-CO" sz="4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AGROPECUARIO</a:t>
            </a:r>
          </a:p>
          <a:p>
            <a:pPr algn="r">
              <a:defRPr/>
            </a:pPr>
            <a:endParaRPr lang="es-CO" sz="4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INDUSTRIA LIVIANA</a:t>
            </a:r>
          </a:p>
          <a:p>
            <a:pPr algn="r">
              <a:defRPr/>
            </a:pPr>
            <a:endParaRPr lang="es-CO" sz="4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COMERCIO, HOTELES Y RESTAURANTES</a:t>
            </a:r>
          </a:p>
          <a:p>
            <a:pPr algn="r">
              <a:defRPr/>
            </a:pPr>
            <a:endParaRPr lang="es-CO" sz="400" dirty="0" smtClean="0">
              <a:latin typeface="Impact" pitchFamily="34" charset="0"/>
            </a:endParaRPr>
          </a:p>
          <a:p>
            <a:pPr algn="r">
              <a:defRPr/>
            </a:pPr>
            <a:r>
              <a:rPr lang="es-CO" sz="1800" dirty="0" smtClean="0">
                <a:latin typeface="Impact" pitchFamily="34" charset="0"/>
              </a:rPr>
              <a:t>GOBIERNO, SSPP Y OTROS SERVICIOS SOCIALES</a:t>
            </a:r>
          </a:p>
          <a:p>
            <a:pPr algn="r">
              <a:defRPr/>
            </a:pPr>
            <a:endParaRPr lang="es-CO" sz="1800" dirty="0">
              <a:latin typeface="Impact" pitchFamily="34" charset="0"/>
            </a:endParaRPr>
          </a:p>
        </p:txBody>
      </p:sp>
      <p:sp>
        <p:nvSpPr>
          <p:cNvPr id="19461" name="7 CuadroTexto"/>
          <p:cNvSpPr txBox="1">
            <a:spLocks noChangeArrowheads="1"/>
          </p:cNvSpPr>
          <p:nvPr/>
        </p:nvSpPr>
        <p:spPr bwMode="auto">
          <a:xfrm>
            <a:off x="-36513" y="6597650"/>
            <a:ext cx="43926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1000">
                <a:latin typeface="Impact" pitchFamily="34" charset="0"/>
              </a:rPr>
              <a:t>Fuente: DANE. Matriz Insumo-Producto 2011. Cálculos propios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2411761" y="6093296"/>
            <a:ext cx="4320480" cy="50405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Impact" pitchFamily="34" charset="0"/>
              </a:rPr>
              <a:t>EFECTO EN INGRESOS DEL SECTOR TIC</a:t>
            </a:r>
            <a:endParaRPr lang="es-CO" sz="2000" b="1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24128" y="57239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Ingresos en pesos</a:t>
            </a:r>
            <a:endParaRPr lang="es-CO" dirty="0">
              <a:solidFill>
                <a:schemeClr val="bg2">
                  <a:lumMod val="50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970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1 Grupo"/>
          <p:cNvGrpSpPr>
            <a:grpSpLocks/>
          </p:cNvGrpSpPr>
          <p:nvPr/>
        </p:nvGrpSpPr>
        <p:grpSpPr bwMode="auto">
          <a:xfrm>
            <a:off x="71883" y="1556792"/>
            <a:ext cx="8964613" cy="3959225"/>
            <a:chOff x="833862" y="1557232"/>
            <a:chExt cx="7469576" cy="3960000"/>
          </a:xfrm>
        </p:grpSpPr>
        <p:graphicFrame>
          <p:nvGraphicFramePr>
            <p:cNvPr id="9" name="8 Gráfico"/>
            <p:cNvGraphicFramePr/>
            <p:nvPr>
              <p:extLst>
                <p:ext uri="{D42A27DB-BD31-4B8C-83A1-F6EECF244321}">
                  <p14:modId xmlns:p14="http://schemas.microsoft.com/office/powerpoint/2010/main" val="166300680"/>
                </p:ext>
              </p:extLst>
            </p:nvPr>
          </p:nvGraphicFramePr>
          <p:xfrm>
            <a:off x="1523438" y="1557232"/>
            <a:ext cx="6780000" cy="396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1 CuadroTexto"/>
            <p:cNvSpPr txBox="1"/>
            <p:nvPr/>
          </p:nvSpPr>
          <p:spPr>
            <a:xfrm>
              <a:off x="833862" y="1690608"/>
              <a:ext cx="3570106" cy="3610682"/>
            </a:xfrm>
            <a:prstGeom prst="rect">
              <a:avLst/>
            </a:prstGeom>
            <a:pattFill prst="pct50">
              <a:fgClr>
                <a:schemeClr val="bg2">
                  <a:lumMod val="90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MINERÍA Y PETRÓLEO</a:t>
              </a:r>
            </a:p>
            <a:p>
              <a:pPr algn="r">
                <a:defRPr/>
              </a:pPr>
              <a:endParaRPr lang="es-CO" sz="4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600" dirty="0" smtClean="0">
                  <a:latin typeface="Impact" pitchFamily="34" charset="0"/>
                </a:rPr>
                <a:t>GOBIERNO</a:t>
              </a:r>
              <a:r>
                <a:rPr lang="es-CO" sz="1600" dirty="0">
                  <a:latin typeface="Impact" pitchFamily="34" charset="0"/>
                </a:rPr>
                <a:t>, SSPP Y OTROS SERVICIOS SOCIALES</a:t>
              </a:r>
            </a:p>
            <a:p>
              <a:pPr algn="r">
                <a:defRPr/>
              </a:pPr>
              <a:endParaRPr lang="es-CO" sz="5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solidFill>
                    <a:srgbClr val="990000"/>
                  </a:solidFill>
                  <a:latin typeface="Impact" pitchFamily="34" charset="0"/>
                </a:rPr>
                <a:t>TELECOMUNICACIONES </a:t>
              </a:r>
              <a:r>
                <a:rPr lang="es-CO" sz="1800" dirty="0">
                  <a:solidFill>
                    <a:srgbClr val="990000"/>
                  </a:solidFill>
                  <a:latin typeface="Impact" pitchFamily="34" charset="0"/>
                </a:rPr>
                <a:t>Y CORREO</a:t>
              </a:r>
            </a:p>
            <a:p>
              <a:pPr algn="r">
                <a:defRPr/>
              </a:pPr>
              <a:endParaRPr lang="es-CO" sz="6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INDUSTRIA </a:t>
              </a:r>
              <a:r>
                <a:rPr lang="es-CO" sz="1800" dirty="0">
                  <a:latin typeface="Impact" pitchFamily="34" charset="0"/>
                </a:rPr>
                <a:t>PESADA</a:t>
              </a:r>
            </a:p>
            <a:p>
              <a:pPr algn="r">
                <a:defRPr/>
              </a:pPr>
              <a:endParaRPr lang="es-CO" sz="4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CONSTRUCCIÓN  OBRAS PÚBLICAS</a:t>
              </a:r>
            </a:p>
            <a:p>
              <a:pPr algn="r">
                <a:defRPr/>
              </a:pPr>
              <a:endParaRPr lang="es-CO" sz="5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600" dirty="0" smtClean="0">
                  <a:latin typeface="Impact" pitchFamily="34" charset="0"/>
                </a:rPr>
                <a:t>SERVICIOS </a:t>
              </a:r>
              <a:r>
                <a:rPr lang="es-CO" sz="1600" dirty="0">
                  <a:latin typeface="Impact" pitchFamily="34" charset="0"/>
                </a:rPr>
                <a:t>PRIVADOS A LAS EMPRESAS Y PERSONAS</a:t>
              </a:r>
            </a:p>
            <a:p>
              <a:pPr algn="r">
                <a:defRPr/>
              </a:pPr>
              <a:endParaRPr lang="es-CO" sz="5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INDUSTRIA </a:t>
              </a:r>
              <a:r>
                <a:rPr lang="es-CO" sz="1800" dirty="0">
                  <a:latin typeface="Impact" pitchFamily="34" charset="0"/>
                </a:rPr>
                <a:t>LIVIANA</a:t>
              </a:r>
            </a:p>
            <a:p>
              <a:pPr algn="r">
                <a:defRPr/>
              </a:pPr>
              <a:endParaRPr lang="es-CO" sz="5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TRANSPORTE</a:t>
              </a:r>
            </a:p>
            <a:p>
              <a:pPr algn="r">
                <a:defRPr/>
              </a:pPr>
              <a:endParaRPr lang="es-CO" sz="5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COMERCIO</a:t>
              </a:r>
              <a:r>
                <a:rPr lang="es-CO" sz="1800" dirty="0">
                  <a:latin typeface="Impact" pitchFamily="34" charset="0"/>
                </a:rPr>
                <a:t>, HOTELES Y RESTAURANTES</a:t>
              </a:r>
            </a:p>
            <a:p>
              <a:pPr algn="r">
                <a:defRPr/>
              </a:pPr>
              <a:endParaRPr lang="es-CO" sz="500" dirty="0" smtClean="0">
                <a:latin typeface="Impact" pitchFamily="34" charset="0"/>
              </a:endParaRPr>
            </a:p>
            <a:p>
              <a:pPr algn="r">
                <a:defRPr/>
              </a:pPr>
              <a:r>
                <a:rPr lang="es-CO" sz="1800" dirty="0" smtClean="0">
                  <a:latin typeface="Impact" pitchFamily="34" charset="0"/>
                </a:rPr>
                <a:t>AGROPECUARIO</a:t>
              </a:r>
            </a:p>
            <a:p>
              <a:pPr algn="r">
                <a:defRPr/>
              </a:pPr>
              <a:endParaRPr lang="es-CO" sz="1800" dirty="0">
                <a:latin typeface="Impact" pitchFamily="34" charset="0"/>
              </a:endParaRPr>
            </a:p>
          </p:txBody>
        </p:sp>
      </p:grpSp>
      <p:sp>
        <p:nvSpPr>
          <p:cNvPr id="10" name="Rectangle 2"/>
          <p:cNvSpPr txBox="1">
            <a:spLocks/>
          </p:cNvSpPr>
          <p:nvPr/>
        </p:nvSpPr>
        <p:spPr bwMode="auto">
          <a:xfrm>
            <a:off x="0" y="-27384"/>
            <a:ext cx="9144000" cy="1446550"/>
          </a:xfrm>
          <a:prstGeom prst="rect">
            <a:avLst/>
          </a:prstGeom>
          <a:noFill/>
          <a:ln w="12700">
            <a:noFill/>
          </a:ln>
          <a:extLst/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s-CO" altLang="es-MX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…e </a:t>
            </a:r>
            <a:r>
              <a:rPr lang="es-CO" altLang="es-MX" u="sng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incrementó el ingreso mixto </a:t>
            </a:r>
            <a:r>
              <a:rPr lang="es-CO" altLang="es-MX" dirty="0" smtClean="0">
                <a:solidFill>
                  <a:schemeClr val="tx2"/>
                </a:solidFill>
                <a:latin typeface="Impact" pitchFamily="34" charset="0"/>
                <a:ea typeface="+mn-ea"/>
                <a:cs typeface="+mn-cs"/>
              </a:rPr>
              <a:t>de los independientes en $0.11 en 2011</a:t>
            </a:r>
          </a:p>
        </p:txBody>
      </p:sp>
      <p:sp>
        <p:nvSpPr>
          <p:cNvPr id="20484" name="7 CuadroTexto"/>
          <p:cNvSpPr txBox="1">
            <a:spLocks noChangeArrowheads="1"/>
          </p:cNvSpPr>
          <p:nvPr/>
        </p:nvSpPr>
        <p:spPr bwMode="auto">
          <a:xfrm>
            <a:off x="-36513" y="6597650"/>
            <a:ext cx="43926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1000">
                <a:latin typeface="Impact" pitchFamily="34" charset="0"/>
              </a:rPr>
              <a:t>Fuente: DANE. Matriz Insumo-Producto 2011. Cálculos propios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411761" y="5949280"/>
            <a:ext cx="4320480" cy="50405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latin typeface="Impact" pitchFamily="34" charset="0"/>
              </a:rPr>
              <a:t>EFECTO EN INGRESOS DEL SECTOR TIC</a:t>
            </a:r>
            <a:endParaRPr lang="es-CO" sz="2000" b="1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436096" y="54452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Ingresos en pesos</a:t>
            </a:r>
            <a:endParaRPr lang="es-CO" dirty="0">
              <a:solidFill>
                <a:schemeClr val="bg2">
                  <a:lumMod val="50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42737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lumMod val="40000"/>
            <a:lumOff val="60000"/>
          </a:schemeClr>
        </a:solidFill>
        <a:ln>
          <a:noFill/>
        </a:ln>
      </a:spPr>
      <a:bodyPr rtlCol="0" anchor="ctr"/>
      <a:lstStyle>
        <a:defPPr>
          <a:defRPr sz="1200" b="1" dirty="0">
            <a:solidFill>
              <a:schemeClr val="tx1"/>
            </a:solidFill>
            <a:latin typeface="Century Gothic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18800</TotalTime>
  <Words>2792</Words>
  <Application>Microsoft Office PowerPoint</Application>
  <PresentationFormat>Presentación en pantalla (4:3)</PresentationFormat>
  <Paragraphs>482</Paragraphs>
  <Slides>40</Slides>
  <Notes>32</Notes>
  <HiddenSlides>6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Tema de Office</vt:lpstr>
      <vt:lpstr>Presentación de PowerPoint</vt:lpstr>
      <vt:lpstr>Presentación de PowerPoint</vt:lpstr>
      <vt:lpstr>Presentación de PowerPoint</vt:lpstr>
      <vt:lpstr>Resultado del Plan Vive Digital a nivel Nacional</vt:lpstr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Hogares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Resultados del Plan Vive Digital en las Regiones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Vive Digital en el Contexto Internacional</vt:lpstr>
      <vt:lpstr>Presentación de PowerPoint</vt:lpstr>
      <vt:lpstr>Presentación de PowerPoint</vt:lpstr>
      <vt:lpstr>Presentación de PowerPoint</vt:lpstr>
      <vt:lpstr>Propuesta Estimación Usuarios de Internet</vt:lpstr>
      <vt:lpstr>Presentación de PowerPoint</vt:lpstr>
      <vt:lpstr>Conclusiones y Recomendaciones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Luisa Riveros</dc:creator>
  <cp:lastModifiedBy>Luisa Riveros</cp:lastModifiedBy>
  <cp:revision>866</cp:revision>
  <cp:lastPrinted>2014-08-01T20:30:14Z</cp:lastPrinted>
  <dcterms:created xsi:type="dcterms:W3CDTF">2013-12-17T19:17:06Z</dcterms:created>
  <dcterms:modified xsi:type="dcterms:W3CDTF">2014-12-24T02:17:47Z</dcterms:modified>
</cp:coreProperties>
</file>